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Default Extension="gif" ContentType="image/gi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70" r:id="rId2"/>
    <p:sldId id="271" r:id="rId3"/>
    <p:sldId id="272" r:id="rId4"/>
    <p:sldId id="273" r:id="rId5"/>
    <p:sldId id="280" r:id="rId6"/>
    <p:sldId id="281" r:id="rId7"/>
    <p:sldId id="274" r:id="rId8"/>
    <p:sldId id="282" r:id="rId9"/>
    <p:sldId id="283" r:id="rId10"/>
    <p:sldId id="275" r:id="rId11"/>
    <p:sldId id="284" r:id="rId12"/>
    <p:sldId id="285" r:id="rId13"/>
    <p:sldId id="276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9" r:id="rId31"/>
  </p:sldIdLst>
  <p:sldSz cx="9906000" cy="6858000" type="A4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74747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2459" autoAdjust="0"/>
    <p:restoredTop sz="94660"/>
  </p:normalViewPr>
  <p:slideViewPr>
    <p:cSldViewPr snapToGrid="0" snapToObjects="1">
      <p:cViewPr varScale="1">
        <p:scale>
          <a:sx n="176" d="100"/>
          <a:sy n="176" d="100"/>
        </p:scale>
        <p:origin x="-368" y="-10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smtClean="0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10/24/13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10/24/13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10/24/13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10/24/13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10/24/13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10/24/13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10/24/13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10/24/13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10/24/13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10/24/13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223D-913B-5142-9DB0-CCB068D6138A}" type="datetimeFigureOut">
              <a:rPr lang="de-DE" smtClean="0"/>
              <a:pPr/>
              <a:t>10/24/13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B223D-913B-5142-9DB0-CCB068D6138A}" type="datetimeFigureOut">
              <a:rPr lang="de-DE" smtClean="0"/>
              <a:pPr/>
              <a:t>10/24/13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A5F4E-4586-274E-871F-D8927B3E5765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2000" b="0" i="0" u="none" kern="120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Auroras</a:t>
                      </a:r>
                      <a:endParaRPr lang="de-DE" sz="2000" b="0" i="0" u="none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de-DE" sz="1400" b="0" i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de-DE" sz="1400" b="0" i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Auroras – polar lights – occur </a:t>
                      </a:r>
                    </a:p>
                    <a:p>
                      <a:pPr marL="449263" indent="0"/>
                      <a:r>
                        <a:rPr lang="en-GB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when a solar storm hits the Earth.</a:t>
                      </a:r>
                      <a:endParaRPr lang="de-DE" sz="1400" b="0" i="0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de-DE" sz="1400" b="0" i="0" kern="120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Charged solar wind particles enter</a:t>
                      </a:r>
                      <a:r>
                        <a:rPr lang="en-GB" sz="1400" b="0" i="0" kern="1200" baseline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  <a:r>
                        <a:rPr lang="en-GB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</a:t>
                      </a:r>
                    </a:p>
                    <a:p>
                      <a:pPr marL="449263" indent="0"/>
                      <a:r>
                        <a:rPr lang="en-GB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atmosphere near the south and the north pole</a:t>
                      </a:r>
                      <a:r>
                        <a:rPr lang="en-GB" sz="1400" b="0" i="0" kern="1200" baseline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</a:p>
                    <a:p>
                      <a:pPr marL="449263" indent="0"/>
                      <a:r>
                        <a:rPr lang="en-GB" sz="1400" b="0" i="0" kern="1200" baseline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causing  air particles to glow</a:t>
                      </a:r>
                      <a:r>
                        <a:rPr lang="en-GB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r>
                        <a:rPr lang="de-DE" sz="1400" b="0" i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de-DE" sz="1400" b="0" i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Aurore</a:t>
                      </a:r>
                      <a:endParaRPr lang="it-IT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 aurore </a:t>
                      </a: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–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luci polari </a:t>
                      </a: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–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avvengono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quando una tempesta solare colpisce la Terra.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 particelle cariche trasportate dal vento solare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entrano nell’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atmosfera attorno ai poli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 al fanno brillare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r>
                        <a:rPr lang="it-IT" sz="1400" b="0" i="0" noProof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The Eleven-Year</a:t>
                      </a: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Solar Cycle - 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o</a:t>
                      </a: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ne Image a Year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Sun changes its activity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over an eleven-year cycle.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During years with low solar activity,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very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few auroras occur</a:t>
                      </a:r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However, in 2003 you could observe them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from</a:t>
                      </a:r>
                      <a:r>
                        <a:rPr lang="en-GB" sz="1400" b="0" i="0" noProof="0" dirty="0" smtClean="0">
                          <a:latin typeface="Helvetica Neue Light"/>
                          <a:cs typeface="Helvetica Neue Light"/>
                        </a:rPr>
                        <a:t> as far south as Greece.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Il ciclo solare di 11 anni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  <a:r>
                        <a:rPr lang="it-IT" sz="2000" b="0" i="0" u="none" kern="1200" baseline="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–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un’immagine per anno</a:t>
                      </a:r>
                      <a:endParaRPr lang="it-IT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Sole cambia la propria attività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durante un ciclo di undici anni.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Nel periodo di bassa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attività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 aurore sono poche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r>
                        <a:rPr lang="it-IT" sz="1400" b="0" i="0" noProof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Tuttavia, nel 2003 fu possibile osservare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i bagliori persino in Grecia.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809021"/>
            <a:ext cx="3860801" cy="895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71" y="3576064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Number of Sunspots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803825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Numero di macchie solari</a:t>
            </a:r>
            <a:endParaRPr lang="it-IT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Solar Storm, August 4th 2011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solar storm reached the Earth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in the evening of August 5</a:t>
                      </a:r>
                      <a:r>
                        <a:rPr lang="en-GB" sz="1400" b="0" i="0" kern="1200" baseline="300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– one and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 half days after it had erupted.</a:t>
                      </a:r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It caused disturbances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in the Earth’s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magnetic field</a:t>
                      </a:r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r>
                        <a:rPr lang="en-GB" sz="1400" b="0" i="0" noProof="0" dirty="0" smtClean="0">
                          <a:latin typeface="Helvetica Neue Light"/>
                          <a:cs typeface="Helvetica Neue Light"/>
                        </a:rPr>
                        <a:t> However, no damages </a:t>
                      </a: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to appliances were reported.</a:t>
                      </a:r>
                    </a:p>
                    <a:p>
                      <a:pPr marL="449263" indent="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The solar storm</a:t>
                      </a:r>
                      <a:r>
                        <a:rPr lang="en-GB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produced </a:t>
                      </a:r>
                    </a:p>
                    <a:p>
                      <a:pPr marL="449263" indent="0"/>
                      <a:r>
                        <a:rPr lang="en-GB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some spectacular auroras </a:t>
                      </a:r>
                    </a:p>
                    <a:p>
                      <a:pPr marL="449263" indent="0"/>
                      <a:r>
                        <a:rPr lang="en-GB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visible throughout central Europe.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it-IT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Tempesta solare del </a:t>
                      </a:r>
                      <a:r>
                        <a:rPr lang="it-IT" sz="2000" b="0" i="0" u="none" kern="1200" spc="-4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4</a:t>
                      </a: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Agosto 2011</a:t>
                      </a:r>
                      <a:endParaRPr lang="it-IT" sz="2000" b="0" i="0" u="none" spc="-40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Questa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tempesta solare raggiunse la Terra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la sera del </a:t>
                      </a: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5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Agosto,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un giorno e mezzo dopo l’eruzione.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Caus</a:t>
                      </a:r>
                      <a:r>
                        <a:rPr lang="it-IT" sz="1400" b="0" i="0" kern="120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ò</a:t>
                      </a:r>
                      <a:r>
                        <a:rPr lang="it-IT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disturbi nel campo magnetico terrestre</a:t>
                      </a:r>
                      <a:r>
                        <a:rPr lang="it-IT" sz="1400" b="0" i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Ma nessun danno ai </a:t>
                      </a: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dispositici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elettrici.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La tempesta solare produsse aurore spettacolari,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visibili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in tutta l’Europa centrale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r>
                        <a:rPr lang="it-IT" sz="1400" b="0" i="0" noProof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GOES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r>
                        <a:rPr lang="en-GB" sz="1400" b="0" i="0" spc="-3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G</a:t>
                      </a:r>
                      <a:r>
                        <a:rPr lang="en-GB" sz="1400" b="0" i="0" spc="-3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eostationary </a:t>
                      </a:r>
                      <a:r>
                        <a:rPr lang="en-GB" sz="1400" b="0" i="0" spc="-3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O</a:t>
                      </a:r>
                      <a:r>
                        <a:rPr lang="en-GB" sz="1400" b="0" i="0" spc="-3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perational </a:t>
                      </a:r>
                      <a:r>
                        <a:rPr lang="en-GB" sz="1400" b="0" i="0" spc="-3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E</a:t>
                      </a:r>
                      <a:r>
                        <a:rPr lang="en-GB" sz="1400" b="0" i="0" spc="-3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nvironmental </a:t>
                      </a:r>
                      <a:r>
                        <a:rPr lang="en-GB" sz="1400" b="0" i="0" spc="-3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en-GB" sz="1400" b="0" i="0" spc="-3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atellites</a:t>
                      </a: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GOES are several weather satellites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mainly observing the Earth.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They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also carry an X-ray telescope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for solar observation</a:t>
                      </a:r>
                      <a:r>
                        <a:rPr lang="en-GB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r>
                        <a:rPr lang="de-DE" sz="1400" b="0" i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de-DE" sz="1400" b="0" i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GOES</a:t>
                      </a:r>
                      <a:endParaRPr lang="it-IT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spc="-3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G</a:t>
                      </a:r>
                      <a:r>
                        <a:rPr lang="it-IT" sz="1400" b="0" i="0" spc="-3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eostationary</a:t>
                      </a:r>
                      <a:r>
                        <a:rPr lang="it-IT" sz="1400" b="0" i="0" spc="-3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it-IT" sz="1400" b="0" i="0" spc="-3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O</a:t>
                      </a:r>
                      <a:r>
                        <a:rPr lang="it-IT" sz="1400" b="0" i="0" spc="-3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perational</a:t>
                      </a:r>
                      <a:r>
                        <a:rPr lang="it-IT" sz="1400" b="0" i="0" spc="-3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it-IT" sz="1400" b="0" i="0" spc="-3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E</a:t>
                      </a:r>
                      <a:r>
                        <a:rPr lang="it-IT" sz="1400" b="0" i="0" spc="-3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nvironmental</a:t>
                      </a:r>
                      <a:r>
                        <a:rPr lang="it-IT" sz="1400" b="0" i="0" spc="-3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it-IT" sz="1400" b="0" i="0" spc="-3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it-IT" sz="1400" b="0" i="0" spc="-3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atellites</a:t>
                      </a:r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GOES è un insieme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di molti satelliti che,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principalmente, osservano la Terra.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GOES contiene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anche un telescopio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 raggi </a:t>
                      </a:r>
                      <a:r>
                        <a:rPr lang="it-IT" sz="1400" b="0" i="0" kern="1200" baseline="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X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per osservazioni solari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r>
                        <a:rPr lang="it-IT" sz="1400" b="0" i="0" noProof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The Eleven-Year</a:t>
                      </a: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Solar Cycle - 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o</a:t>
                      </a: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ne Image a Year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Sun changes its activity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over an eleven-year cycle.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GOES data show solar activity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in the high-energy range. 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You can see the time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and 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power of an eruption</a:t>
                      </a:r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Il ciclo solare di 11 anni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  <a:r>
                        <a:rPr lang="it-IT" sz="2000" b="0" i="0" u="none" kern="1200" baseline="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–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un’immagine per anno</a:t>
                      </a:r>
                      <a:endParaRPr lang="it-IT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Sole cambia la propria attività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durante un ciclo di undici anni.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 dati di GOES mostrano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l’attività solare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a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 alte energie.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È</a:t>
                      </a:r>
                      <a:r>
                        <a:rPr lang="de-DE" sz="1400" b="0" i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possibile vedere l’istante i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 cui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l’eruzione avviene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e la sua potenza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r>
                        <a:rPr lang="it-IT" sz="1400" b="0" i="0" noProof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it-IT" sz="1400" b="0" i="0" noProof="0" dirty="0" smtClean="0"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809021"/>
            <a:ext cx="3860801" cy="895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71" y="3576064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Number of Sunspots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803825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Numero di macchie solari</a:t>
            </a:r>
            <a:endParaRPr lang="it-IT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Solar Storm, August 4th 2011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August 4</a:t>
                      </a:r>
                      <a:r>
                        <a:rPr lang="en-GB" sz="1400" b="0" i="0" kern="1200" baseline="300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flare was rated M9.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This is nearly in the X-range (see scale to the right). X-class flares are the strongest ones.</a:t>
                      </a:r>
                    </a:p>
                    <a:p>
                      <a:pPr marL="449263" indent="0"/>
                      <a:endParaRPr lang="en-GB" sz="1400" b="0" i="0" kern="1200" baseline="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On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the X-ray flux you can see that several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eruptions had already taken place on August 3</a:t>
                      </a:r>
                      <a:r>
                        <a:rPr lang="en-GB" sz="1400" b="0" i="0" kern="1200" baseline="300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rd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On the proton flux you can see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that the protons arrived at the GOES satellite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 short time after the eruption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.</a:t>
                      </a:r>
                    </a:p>
                    <a:p>
                      <a:pPr marL="449263" indent="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The electrons are slower. </a:t>
                      </a: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They arrived one and a half days later, </a:t>
                      </a: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promising wonderful auroras</a:t>
                      </a:r>
                      <a:r>
                        <a:rPr lang="en-GB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Tempesta solare del </a:t>
                      </a:r>
                      <a:r>
                        <a:rPr lang="it-IT" sz="2000" b="0" i="0" u="none" kern="1200" spc="-4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4</a:t>
                      </a: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Agosto 2011</a:t>
                      </a:r>
                      <a:endParaRPr lang="it-IT" sz="2000" b="0" i="0" u="none" spc="-40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brillamento del </a:t>
                      </a:r>
                      <a:r>
                        <a:rPr lang="it-IT" sz="1400" b="0" i="0" kern="1200" baseline="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4</a:t>
                      </a:r>
                      <a:r>
                        <a:rPr lang="it-IT" sz="1400" b="0" i="0" kern="1200" baseline="0" noProof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Agosto 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fu classificato M9.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Appartiene quasi alla classe dei brillamenti </a:t>
                      </a:r>
                      <a:r>
                        <a:rPr lang="it-IT" sz="1400" b="0" i="0" kern="1200" baseline="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X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,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che sono i pi</a:t>
                      </a: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ù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intensi.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Osservando il flusso di raggi </a:t>
                      </a: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X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si notano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parecchie eruzioni che sono avvenute il </a:t>
                      </a:r>
                      <a:r>
                        <a:rPr lang="it-IT" sz="1400" b="0" i="0" kern="1200" baseline="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3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Agosto.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Osservando il flusso protonico,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Si osserva che i protoni hanno raggiunto GOES subito dopo l’eruzione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Gli elettroni sono pi</a:t>
                      </a: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ù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lenti.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Sono arrivati un giorno e mezzo pi</a:t>
                      </a:r>
                      <a:r>
                        <a:rPr lang="de-DE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ù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tardi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recando con se aurore meravigliose.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HINODE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Japanese for sunrise</a:t>
                      </a: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space telescope HINODE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observes sunspots and solar eruptions.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HINODE</a:t>
                      </a:r>
                      <a:endParaRPr lang="it-IT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r>
                        <a:rPr lang="it-IT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In giapponese:</a:t>
                      </a:r>
                      <a:r>
                        <a:rPr lang="it-IT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levata del sole</a:t>
                      </a:r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telescopio spaziale HINODE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osserva macchie solari ed eruzioni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r>
                        <a:rPr lang="it-IT" sz="1400" b="0" i="0" noProof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The Eleven-Year</a:t>
                      </a: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Solar Cycle - 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o</a:t>
                      </a: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ne Image a Year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Sun changes its activity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over an eleven-year cycle.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HINODE observes the Sun since 2006. 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These images show the Sun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in X-rays</a:t>
                      </a:r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Il ciclo solare di 11 anni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  <a:r>
                        <a:rPr lang="it-IT" sz="2000" b="0" i="0" u="none" kern="1200" baseline="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–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un’immagine per anno</a:t>
                      </a:r>
                      <a:endParaRPr lang="it-IT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Sole cambia la propria attività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durante un ciclo di undici anni.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HINODE osserva il Sole dal 2006.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Queste immagini mostrano il Sole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alla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lunghezza d’onda dei raggi 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X.</a:t>
                      </a:r>
                      <a:endParaRPr lang="it-IT" sz="1400" b="0" i="0" noProof="0" dirty="0" smtClean="0"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798629"/>
            <a:ext cx="3860801" cy="895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71" y="3576064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Number of Sunspots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803825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Numero di macchie solari</a:t>
            </a:r>
            <a:endParaRPr lang="it-IT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Solar Storm, August 4th 2011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Data from HINODE show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active region around the sunspot group,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where the eruption took place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shortly before four o’clock in the morning.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Apparently, another eruption occurred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in the evening.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it-IT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Tempesta solare del </a:t>
                      </a:r>
                      <a:r>
                        <a:rPr lang="it-IT" sz="2000" b="0" i="0" u="none" kern="1200" spc="-4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4</a:t>
                      </a: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Agosto 2011</a:t>
                      </a:r>
                      <a:endParaRPr lang="it-IT" sz="2000" b="0" i="0" u="none" spc="-40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 dati di HINODE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m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ostrano la regione attiva,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attorno al gruppo di macchie solari,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dove è avvenuta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l’eruzione,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subito prima delle </a:t>
                      </a:r>
                      <a:r>
                        <a:rPr lang="it-IT" sz="1400" b="0" i="0" kern="1200" baseline="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4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di mattina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Sembra che un’altra eruzione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sia avvenuta la sera.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Kanzelhoehe Observatory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solar observatory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is located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in the south of Austria,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where the Sun shines often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but, unfortunately, not always!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Osservatorio di </a:t>
                      </a:r>
                      <a:r>
                        <a:rPr lang="it-IT" sz="2000" b="0" i="0" u="none" kern="1200" baseline="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Kanzelhoehe</a:t>
                      </a:r>
                      <a:endParaRPr lang="it-IT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Questo osservatorio solare è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nell’Austria meridionale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dove il Sole splende spesso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ma, sfortunatamente, non sempre!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!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The Eleven-Year</a:t>
                      </a: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Solar Cycle - 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o</a:t>
                      </a: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ne Image a Year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Sun changes its activity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over an eleven-year cycle.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Sunspots have been drawn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and counted since the 17</a:t>
                      </a:r>
                      <a:r>
                        <a:rPr lang="en-GB" sz="1400" b="0" i="0" kern="1200" baseline="300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</a:t>
                      </a:r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century.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These observations resulted in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discovery of the eleven-year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solar cycle.</a:t>
                      </a:r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At the Kanzelhoehe Observatory,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astronomers have drawn sunspots since 1943.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Il ciclo solare di 11 anni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  <a:r>
                        <a:rPr lang="it-IT" sz="2000" b="0" i="0" u="none" kern="1200" baseline="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–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un’immagine per anno</a:t>
                      </a:r>
                      <a:endParaRPr lang="it-IT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Sole cambia la propria attività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durante un ciclo di undici anni.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 macchie solari sono state disegnate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 contate a partire al diciassettesimo secolo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Queste osservazioni hanno permesso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 scoprire il ciclo solare di undici anni.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  <a:endParaRPr lang="it-IT" sz="1400" b="0" i="0" noProof="0" dirty="0" smtClean="0"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Presso l’Osservatorio di </a:t>
                      </a:r>
                      <a:r>
                        <a:rPr lang="it-IT" sz="1400" b="0" i="0" noProof="0" dirty="0" err="1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Kanzelhoehe</a:t>
                      </a:r>
                      <a:r>
                        <a:rPr lang="it-IT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,</a:t>
                      </a:r>
                      <a:r>
                        <a:rPr lang="it-IT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gli astronomi hanno disegnato macchie solari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a partire dal 1943.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809021"/>
            <a:ext cx="3860801" cy="895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71" y="3576064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Number of Sunspots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803825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Numero di macchie solari</a:t>
            </a:r>
            <a:endParaRPr lang="it-IT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Solar Storm, August 4th 2011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Data from Kanzelhoehe show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several active regions with sunspots.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Now, which one is the region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where the August 4</a:t>
                      </a:r>
                      <a:r>
                        <a:rPr lang="en-GB" sz="1400" b="0" i="0" kern="1200" baseline="300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eruption happened?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This information cannot be read from these data. </a:t>
                      </a: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In order to find out, we need data from </a:t>
                      </a: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telescopes that</a:t>
                      </a:r>
                      <a:r>
                        <a:rPr lang="en-GB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observe the Sun in more detail, </a:t>
                      </a:r>
                    </a:p>
                    <a:p>
                      <a:pPr marL="449263" indent="0"/>
                      <a:r>
                        <a:rPr lang="en-GB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in other wavelengths and devoid of the </a:t>
                      </a:r>
                    </a:p>
                    <a:p>
                      <a:pPr marL="449263" indent="0"/>
                      <a:r>
                        <a:rPr lang="en-GB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view-hindering atmosphere.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it-IT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Tempesta solare del </a:t>
                      </a:r>
                      <a:r>
                        <a:rPr lang="it-IT" sz="2000" b="0" i="0" u="none" kern="1200" spc="-4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4</a:t>
                      </a: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Agosto 2011</a:t>
                      </a:r>
                      <a:endParaRPr lang="it-IT" sz="2000" b="0" i="0" u="none" spc="-40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 dati di </a:t>
                      </a: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Kanzelhoehe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mostrano parecchie regioni attive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Con macchie solari.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Ora, quale è la regione in cui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è avvenuta l’eruzione del </a:t>
                      </a: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4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Agosto?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È impossibile ottenere questa informazione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 questi dati. Abbiamo bisogno di dati di</a:t>
                      </a:r>
                      <a:endParaRPr lang="it-IT" sz="1400" b="0" i="0" kern="1200" baseline="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telescopi che osservano il Sole più in dettaglio,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in altre lunghezze d’onda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 senza l’intralcio dell’atmosfera.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en-GB" sz="2000" b="1" noProof="0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RHESSI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r>
                        <a:rPr lang="en-GB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R</a:t>
                      </a:r>
                      <a:r>
                        <a:rPr lang="en-GB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amaty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H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igh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E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nergy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olar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pectroscopic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I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mager</a:t>
                      </a: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space telescope RHESSI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observes solar eruptions. 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It provides data for locating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starting point of an eruption and researching how high-energy particles are accelerated.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Scientists often combine RHESSI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images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with images from other satellites.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This helps analyzing these phenomena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more precisely.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RHESSI</a:t>
                      </a:r>
                      <a:endParaRPr lang="it-IT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r>
                        <a:rPr lang="it-IT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R</a:t>
                      </a:r>
                      <a:r>
                        <a:rPr lang="it-IT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amaty</a:t>
                      </a:r>
                      <a:r>
                        <a:rPr lang="it-IT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it-IT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H</a:t>
                      </a:r>
                      <a:r>
                        <a:rPr lang="it-IT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igh </a:t>
                      </a:r>
                      <a:r>
                        <a:rPr lang="it-IT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E</a:t>
                      </a:r>
                      <a:r>
                        <a:rPr lang="it-IT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nergy </a:t>
                      </a:r>
                      <a:r>
                        <a:rPr lang="it-IT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it-IT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olar</a:t>
                      </a:r>
                      <a:r>
                        <a:rPr lang="it-IT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it-IT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it-IT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pectroscopic</a:t>
                      </a:r>
                      <a:r>
                        <a:rPr lang="it-IT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it-IT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I</a:t>
                      </a:r>
                      <a:r>
                        <a:rPr lang="it-IT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mager</a:t>
                      </a:r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telescopio spaziale RHESSI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osserva le eruzioni solari.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Fornisce dati per localizzare il punto in cui</a:t>
                      </a:r>
                      <a:endParaRPr lang="it-IT" sz="1400" b="0" i="0" kern="1200" baseline="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l’eruzione a inizio e comprendere come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 particelle ad alta energia sono accelerate.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Gli scienziati combinano spesso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 immagini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RHESSI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con immagini di altri satelliti.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Ciò aiuta ad analizzare questi fenomeni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in modo più preciso.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The Eleven-Year</a:t>
                      </a: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Solar Cycle - 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o</a:t>
                      </a: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ne Image a Year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Sun changes its activity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over an eleven-year cycle.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RHESSI counts high-energy photons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from the Sun since 2002.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 bright area in the image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indicates many photons.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Here, an eruption took place.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Il ciclo solare di 11 anni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  <a:r>
                        <a:rPr lang="it-IT" sz="2000" b="0" i="0" u="none" kern="1200" baseline="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–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un’immagine per anno</a:t>
                      </a:r>
                      <a:endParaRPr lang="it-IT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Sole cambia la propria attività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durante un ciclo di undici anni.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RHESSI conta fotoni ad alta energia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dal Sole fin da 2002.</a:t>
                      </a:r>
                      <a:endParaRPr lang="it-IT" sz="1400" b="0" i="0" noProof="0" dirty="0" smtClean="0"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Una regione luminosa nell’immagine</a:t>
                      </a:r>
                      <a:endParaRPr lang="it-IT" sz="1400" b="0" i="0" baseline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è segno di molti fotoni.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Qui, un’eruzione a avuto luogo.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809021"/>
            <a:ext cx="3860801" cy="895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71" y="3576064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Number of Sunspots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803825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Numero di macchie solari</a:t>
            </a:r>
            <a:endParaRPr lang="it-IT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Solar Storm, August 4th 2011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RHESSI observed the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eruption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in the high-energy wavelengths of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X-rays and gamma rays.</a:t>
                      </a:r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Note that, on the spectrogram,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eruption looks like having been cut off.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What happened?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The eruption was on the verge of becoming </a:t>
                      </a: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too strong risking the telescope to be damaged. </a:t>
                      </a: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In order to protect it, a shield automatically</a:t>
                      </a:r>
                      <a:r>
                        <a:rPr lang="en-GB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</a:p>
                    <a:p>
                      <a:pPr marL="449263" indent="0"/>
                      <a:r>
                        <a:rPr lang="en-GB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moved in front of it.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Tempesta solare del </a:t>
                      </a:r>
                      <a:r>
                        <a:rPr lang="it-IT" sz="2000" b="0" i="0" u="none" kern="1200" spc="-4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4</a:t>
                      </a: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Agosto 2011</a:t>
                      </a:r>
                      <a:endParaRPr lang="it-IT" sz="2000" b="0" i="0" u="none" spc="-40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RHESSI ha osservato l’eruzione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nelle lunghezze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ad alte energie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dei raggi </a:t>
                      </a: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X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e dei raggi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gamma.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Osserva che, sullo spettrogramma,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l’eruzione sembra avere un’interruzione.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Cosa è avvenuto?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L’eruzione era sul punto di diventare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t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roppo forte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 rischiava di danneggiare il telescopio.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Per proteggerlo, uno scudo si è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automaticamente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posto di fronte a esso.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SDO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olar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D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ynamics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O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bservatory</a:t>
                      </a: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SDO is the newest solar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telescope in space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known for its high-resolution UV-images.</a:t>
                      </a:r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Never before was it possible to observe solar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activity in such detail</a:t>
                      </a:r>
                      <a:r>
                        <a:rPr lang="en-GB" sz="1400" b="0" i="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r>
                        <a:rPr lang="de-DE" sz="1400" b="0" i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de-DE" sz="1400" b="0" i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SDO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olar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D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ynamics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O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bservatory</a:t>
                      </a:r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SDO è il più nuovo dei telescopi solari nel spazio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ed è famoso per le sue immagini ultraviolette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 grande risoluzione.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Prima di lui, era impossibile osservare</a:t>
                      </a:r>
                      <a:endParaRPr lang="it-IT" sz="1400" b="0" i="0" kern="1200" baseline="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l’attività solare con questa precisione</a:t>
                      </a:r>
                      <a:r>
                        <a:rPr lang="fr-FR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endParaRPr lang="fr-FR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The Eleven-Year</a:t>
                      </a: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Solar Cycle - 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o</a:t>
                      </a: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ne Image a Year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Sun changes its activity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over an eleven-year cycle.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SDO observes the Sun since 2010. These images show the Sun in ultraviolet wavelengths.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At the horizon you can see plasma veils floating over the surface of the Sun.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Il ciclo solare di 11 anni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  <a:r>
                        <a:rPr lang="it-IT" sz="2000" b="0" i="0" u="none" kern="1200" baseline="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–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un’immagine per anno</a:t>
                      </a:r>
                      <a:endParaRPr lang="it-IT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Sole cambia la propria attività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durante un ciclo di undici anni.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SDO osserva il Sole dal 2010.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Queste immagini mostrano il Sole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alle lunghezze d’onda ultraviolette.</a:t>
                      </a:r>
                      <a:endParaRPr lang="it-IT" sz="1400" b="0" i="0" noProof="0" dirty="0" smtClean="0"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All’orizzonte è possibile vedere veli di plasma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che fluttuano sopra la</a:t>
                      </a:r>
                      <a:r>
                        <a:rPr lang="it-IT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 superficie del Sole</a:t>
                      </a:r>
                      <a:r>
                        <a:rPr lang="it-IT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.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809021"/>
            <a:ext cx="3860801" cy="895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71" y="3576064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Number of Sunspots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803825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Numero di macchie solari</a:t>
            </a:r>
            <a:endParaRPr lang="it-IT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Solar Storm, August 4th 2011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Data from SDO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show three major sunspot groups.</a:t>
                      </a:r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Looking at the images in UV-wavelengths,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you will be able to determine the group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near which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the eruption took place.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Tempesta solare del </a:t>
                      </a:r>
                      <a:r>
                        <a:rPr lang="it-IT" sz="2000" b="0" i="0" u="none" kern="1200" spc="-4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4</a:t>
                      </a: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Agosto 2011</a:t>
                      </a:r>
                      <a:endParaRPr lang="it-IT" sz="2000" b="0" i="0" u="none" spc="-40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 dati di SDO mostrano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tre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grandi gruppi di macchie solari.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Guardando alle immagine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alle lunghezze d’onda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ultraviolette,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potrai determinare il gruppo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vicino al quale è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avvenuta l’eruzione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en-GB" sz="2000" b="1" noProof="0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SOHO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olar and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H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eliospheric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O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bservatory</a:t>
                      </a: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space telescope SOHO studies the Sun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from its deep core to the outer corona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and beyond.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images of the solar wind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are particularly impressive.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SOHO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olar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and 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H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eliospheric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O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bservatory</a:t>
                      </a:r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telescopio spaziale SOHO studia il Sole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dal suo nucleo profondo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fino alla corona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e oltre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 immagini del vento solare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sono particolarmente impressionanti.</a:t>
                      </a:r>
                      <a:r>
                        <a:rPr lang="it-IT" sz="1400" b="0" i="0" noProof="0" dirty="0" smtClean="0">
                          <a:latin typeface="Helvetica Neue Light"/>
                          <a:cs typeface="Helvetica Neue Light"/>
                        </a:rPr>
                        <a:t> 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The Eleven-Year</a:t>
                      </a: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Solar Cycle - 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o</a:t>
                      </a: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ne Image a Year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Sun changes its activity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over an eleven-year cycle.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These images show the solar wind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and the solar storms. 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Sun (white circle) has been covered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in order to avoid overexposure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by the extremely bright sunlight,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making the solar wind invisible.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Il ciclo solare di 11 anni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  <a:r>
                        <a:rPr lang="it-IT" sz="2000" b="0" i="0" u="none" kern="1200" baseline="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–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un’immagine per anno</a:t>
                      </a:r>
                      <a:endParaRPr lang="it-IT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Sole cambia la propria attività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durante un ciclo di undici anni.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Questi immagini mostrano il vento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 le tempeste solari.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Sole (cerchio bianco) è stato coperto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per evitare la sovraesposizioni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alla luce troppo brillante,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che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renderebbe il vento solare invisibile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endParaRPr lang="it-IT" sz="1400" b="0" i="0" noProof="0" dirty="0" smtClean="0"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809021"/>
            <a:ext cx="3860801" cy="895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71" y="3576064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Number of Sunspots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803825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Numero di macchie solari</a:t>
            </a:r>
            <a:endParaRPr lang="it-IT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Solar Storm, August 4th 2011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In space, technology doesn’t work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perfectly at all times.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At twenty past one am,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SOHO stopped delivering UV-data.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As the eruption took place around four am,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UV-instrument missed it!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Fortunately, SDO also took UV-images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Both coronagraphs worked well, though. </a:t>
                      </a: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You can see that the solar wind </a:t>
                      </a: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turned into a solar storm. </a:t>
                      </a: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This storm was earth-directed.</a:t>
                      </a: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it-IT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Tempesta solare del </a:t>
                      </a:r>
                      <a:r>
                        <a:rPr lang="it-IT" sz="2000" b="0" i="0" u="none" kern="1200" spc="-4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4</a:t>
                      </a: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Agosto 2011</a:t>
                      </a:r>
                      <a:endParaRPr lang="it-IT" sz="2000" b="0" i="0" u="none" spc="-40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Nello spazio, la tecnologia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non funzione sempre perfettamente.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All’una e venti, SOHO a smesso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 fornire dati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ultravioletti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Poiché, l’eruzione è avvenuta attorno alle quattro,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lo strumento l’ha persa!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Fortunatamente, anche SDO raccoglie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immagini ultravioletti.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Tuttavia, ambedue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i coronografi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hanno funzionato 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bene.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Puoi vedere il vento solare che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si trasforma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in una tempesta, diretto verso la Terra.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en-GB" sz="2000" b="1" noProof="0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STEREO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olar-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T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errestrial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R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elations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O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bservatory</a:t>
                      </a: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STEREO consists of two space telescopes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orbiting the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Sun – one ahead and one behind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Earth.</a:t>
                      </a:r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They are the only telescopes able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to look ‚behind‘ the Sun.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All other telescopes remain near the Earth.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STEREO can make 3d-images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of the Sun.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In addition, they observe space weather.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STEREO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S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olar-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T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errestrial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R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elations 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O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bservatory</a:t>
                      </a:r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STEREO consiste di due telescopi spaziali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che orbitano attorno al Sole,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uno davanti e l’altro dietro la Terra.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Sono gli unici telescopi in grado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 guardare ‘dietro’ al Sole: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Tutti gli altri rimangono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vicino alla Terra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STEREO può costruire immagini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tri-dimensionali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del Sole.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Inoltre, può osservare il clima spaziale.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en-GB" sz="2000" b="1" noProof="0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The Eleven-Year</a:t>
                      </a: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Solar Cycle - 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o</a:t>
                      </a: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ne Image a Year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Sun changes its activity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over an eleven-year cycle.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two space telescopes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STEREO A and B observe the Sun since 2006 from two sides.</a:t>
                      </a:r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Look at the map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to see where the satellites were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at the time the image was made.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Il ciclo solare di 11 anni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  <a:r>
                        <a:rPr lang="it-IT" sz="2000" b="0" i="0" u="none" kern="1200" baseline="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–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un’immagine per anno</a:t>
                      </a:r>
                      <a:endParaRPr lang="it-IT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Sole cambia la propria attività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durante un ciclo di undici anni.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 due telescopi spaziali STEREO A e </a:t>
                      </a: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B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osservano il Sole dal 2006 da due lati.</a:t>
                      </a:r>
                      <a:endParaRPr lang="it-IT" sz="1400" b="0" i="0" noProof="0" dirty="0" smtClean="0"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Guarda la mappe per capire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dove erano i satelliti al momento in cui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le immagini sono state raccolte.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809021"/>
            <a:ext cx="3860801" cy="895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71" y="3576064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Number of Sunspots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803825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Numero di macchie solari</a:t>
            </a:r>
            <a:endParaRPr lang="it-IT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Solar Storm, August 4th 2011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STEREO A observed the eruption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from a different perspective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than the satellites near the Earth.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Seen from the location of STEREO B,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eruption occurred behind the limb.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You cannot see it on the image.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Both telescopes observed </a:t>
                      </a: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how the storm moved through space.</a:t>
                      </a: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Tempesta solare del </a:t>
                      </a:r>
                      <a:r>
                        <a:rPr lang="it-IT" sz="2000" b="0" i="0" u="none" kern="1200" spc="-4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4</a:t>
                      </a: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Agosto 2011</a:t>
                      </a:r>
                      <a:endParaRPr lang="it-IT" sz="2000" b="0" i="0" u="none" spc="-40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STEREO A a osservato l’eruzione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da una prospettiva diversa a rispetto a quella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dei satelliti vicino alla Terra.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Guardandola da STEREO </a:t>
                      </a: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B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L’eruzione è avvenuta dietro al lembo.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Non la puoi vedere sull’immagine.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Ambedue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i telescopi hanno osservato come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la tempesta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si è mossa attraverso lo spazio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TRACE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T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ransition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R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egion and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C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oronal 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E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xplorer</a:t>
                      </a: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space telescope TRACE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observed the Sun in ultraviolet light.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Images showing huge plasma loops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on the surface of the Sun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are particularly impressive.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TRACE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T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ransition 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R</a:t>
                      </a:r>
                      <a:r>
                        <a:rPr lang="fr-FR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egion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and 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C</a:t>
                      </a:r>
                      <a:r>
                        <a:rPr lang="fr-FR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oronal</a:t>
                      </a:r>
                      <a:r>
                        <a:rPr lang="fr-FR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fr-FR" sz="1400" b="0" i="0" baseline="0" noProof="0" dirty="0" smtClean="0">
                          <a:solidFill>
                            <a:srgbClr val="000000"/>
                          </a:solidFill>
                          <a:latin typeface="Helvetica Neue Medium"/>
                          <a:cs typeface="Helvetica Neue Medium"/>
                        </a:rPr>
                        <a:t>E</a:t>
                      </a:r>
                      <a:r>
                        <a:rPr lang="fr-FR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xplorer</a:t>
                      </a:r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telescopio spaziale TRACE ha osservato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 Sole nella luce ultravioletta.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 immagini che mostrano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enormi archi di plasma sulla superficie del Sole  sono particolarmente impressionanti.</a:t>
                      </a:r>
                      <a:endParaRPr lang="it-IT" sz="1400" b="0" i="0" kern="1200" baseline="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The Eleven-Year</a:t>
                      </a: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Solar Cycle - 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o</a:t>
                      </a: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ne Image a Year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Sun changes its activity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over an eleven-year cycle.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TRACE provided observations of specific regions.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Predicting where an eruption might take place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was important for being able to point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telescope to the right spot. 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It didn’t work every time, though.</a:t>
                      </a: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Il ciclo solare di 11 anni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  <a:r>
                        <a:rPr lang="it-IT" sz="2000" b="0" i="0" u="none" kern="1200" baseline="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–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un’immagine per anno</a:t>
                      </a:r>
                      <a:endParaRPr lang="it-IT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Sole cambia la propria attività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durante un ciclo di undici anni.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TRACE ha fornito osservazione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 regioni specifiche.</a:t>
                      </a:r>
                      <a:endParaRPr lang="it-IT" sz="1400" b="0" i="0" noProof="0" dirty="0" smtClean="0"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Prevedere dove può avvenire un’eruzione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è importante per puntare il telescopio</a:t>
                      </a:r>
                      <a:r>
                        <a:rPr lang="it-IT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nella giusta direzione.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Tuttavia, non sempre ci si riesce.</a:t>
                      </a: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809021"/>
            <a:ext cx="3860801" cy="895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71" y="3576064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Number of Sunspots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803825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Numero di macchie solari</a:t>
            </a:r>
            <a:endParaRPr lang="it-IT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Solar Storm, August 4th 2011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TRACE doesn’t have data for August 4</a:t>
                      </a:r>
                      <a:r>
                        <a:rPr lang="en-GB" sz="1400" b="0" i="0" kern="1200" baseline="300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</a:t>
                      </a:r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2011.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space telescope was out of action.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It worked from 1998 to 2010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. </a:t>
                      </a: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This is much longer than initially planned.</a:t>
                      </a:r>
                    </a:p>
                    <a:p>
                      <a:pPr marL="449263" indent="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SDO has taken over </a:t>
                      </a:r>
                      <a:r>
                        <a:rPr lang="en-GB" sz="1400" b="0" i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TRACE’s</a:t>
                      </a:r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tasks </a:t>
                      </a: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delivering data in a much larger quantity</a:t>
                      </a:r>
                    </a:p>
                    <a:p>
                      <a:pPr marL="449263" indent="0"/>
                      <a:r>
                        <a:rPr lang="en-GB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and better quality</a:t>
                      </a:r>
                      <a:r>
                        <a:rPr lang="en-GB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Tempesta solare del </a:t>
                      </a:r>
                      <a:r>
                        <a:rPr lang="it-IT" sz="2000" b="0" i="0" u="none" kern="1200" spc="-4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4</a:t>
                      </a: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Agosto 2011</a:t>
                      </a:r>
                      <a:endParaRPr lang="it-IT" sz="2000" b="0" i="0" u="none" spc="-40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it-IT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TRACE non ha dati corrispondenti al </a:t>
                      </a: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4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Agosto.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telescopio spaziale era fuori uso.</a:t>
                      </a:r>
                      <a:endParaRPr lang="it-IT" sz="1400" b="0" i="0" kern="1200" baseline="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Ha lavorato dal 1998 al 2010.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Molto più del plano iniziale.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SDO ha proseguito i compiti di TRACE,</a:t>
                      </a:r>
                      <a:endParaRPr lang="it-IT" sz="1400" b="0" i="0" kern="1200" baseline="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fornicando dati di maggiore qualità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 maggiore quantità.</a:t>
                      </a: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Voyagers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two space probes Voyager 1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and Voyager 2 are no solar telescopes.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They have been travelling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through the solar system since 1977.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Except for the Pioneer space probes,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no other man made object ever travelled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further than the Voyagers.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During their trip, they sent spectacular images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of the planets Jupiter, Saturn, Neptune, Uranus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and their moons.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kern="120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Voyagers</a:t>
                      </a:r>
                      <a:endParaRPr lang="fr-FR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r>
                        <a:rPr lang="it-IT" sz="1400" b="0" i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Le due sonde spaziali</a:t>
                      </a:r>
                      <a:r>
                        <a:rPr lang="it-IT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it-IT" sz="1400" b="0" i="0" baseline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Voyager</a:t>
                      </a:r>
                      <a:r>
                        <a:rPr lang="it-IT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it-IT" sz="1400" b="0" i="0" baseline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1</a:t>
                      </a:r>
                      <a:r>
                        <a:rPr lang="it-IT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e </a:t>
                      </a:r>
                      <a:r>
                        <a:rPr lang="it-IT" sz="1400" b="0" i="0" baseline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Voyager</a:t>
                      </a:r>
                      <a:r>
                        <a:rPr lang="it-IT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  <a:r>
                        <a:rPr lang="it-IT" sz="1400" b="0" i="0" baseline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2</a:t>
                      </a:r>
                      <a:r>
                        <a:rPr lang="it-IT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 </a:t>
                      </a:r>
                    </a:p>
                    <a:p>
                      <a:pPr marL="452438" indent="0" algn="l"/>
                      <a:r>
                        <a:rPr lang="it-IT" sz="1400" b="0" i="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cs typeface="Helvetica Neue Light"/>
                        </a:rPr>
                        <a:t>non sono telescopi solari. </a:t>
                      </a:r>
                    </a:p>
                    <a:p>
                      <a:pPr marL="452438" indent="0" algn="l"/>
                      <a:endParaRPr lang="it-IT" sz="1400" b="0" i="0" baseline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r>
                        <a:rPr lang="it-IT" sz="1400" b="0" i="0" kern="120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Hanno viaggiato attraverso </a:t>
                      </a:r>
                    </a:p>
                    <a:p>
                      <a:pPr marL="452438" indent="0" algn="l"/>
                      <a:r>
                        <a:rPr lang="it-IT" sz="1400" b="0" i="0" kern="120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al sistema solare dal 1977. </a:t>
                      </a:r>
                    </a:p>
                    <a:p>
                      <a:pPr marL="452438" indent="0" algn="l"/>
                      <a:r>
                        <a:rPr lang="it-IT" sz="1400" b="0" i="0" kern="120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Se si escludono le sonde Pioneer, </a:t>
                      </a:r>
                    </a:p>
                    <a:p>
                      <a:pPr marL="452438" indent="0" algn="l"/>
                      <a:r>
                        <a:rPr lang="it-IT" sz="1400" b="0" i="0" kern="120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nessun altro oggetto costruito dall’uomo </a:t>
                      </a:r>
                    </a:p>
                    <a:p>
                      <a:pPr marL="452438" indent="0" algn="l"/>
                      <a:r>
                        <a:rPr lang="it-IT" sz="1400" b="0" i="0" kern="120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ha viaggiato più lontano delle due </a:t>
                      </a:r>
                      <a:r>
                        <a:rPr lang="it-IT" sz="1400" b="0" i="0" kern="1200" baseline="0" noProof="0" dirty="0" err="1" smtClean="0">
                          <a:solidFill>
                            <a:srgbClr val="000000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Voyager</a:t>
                      </a:r>
                      <a:r>
                        <a:rPr lang="it-IT" sz="1400" b="0" i="0" kern="120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</a:p>
                    <a:p>
                      <a:pPr marL="452438" indent="0" algn="l"/>
                      <a:endParaRPr lang="it-IT" sz="1400" b="0" i="0" kern="1200" baseline="0" noProof="0" dirty="0" smtClean="0">
                        <a:solidFill>
                          <a:srgbClr val="000000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52438" indent="0" algn="l"/>
                      <a:r>
                        <a:rPr lang="it-IT" sz="1400" b="0" i="0" kern="120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Durante il loro viaggio, </a:t>
                      </a:r>
                    </a:p>
                    <a:p>
                      <a:pPr marL="452438" indent="0" algn="l"/>
                      <a:r>
                        <a:rPr lang="it-IT" sz="1400" b="0" i="0" kern="120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hanno mandato immagini spettacolari </a:t>
                      </a:r>
                    </a:p>
                    <a:p>
                      <a:pPr marL="452438" indent="0" algn="l"/>
                      <a:r>
                        <a:rPr lang="it-IT" sz="1400" b="0" i="0" kern="120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dei pianeti Giove, Saturno, Nettuno,</a:t>
                      </a:r>
                    </a:p>
                    <a:p>
                      <a:pPr marL="452438" indent="0" algn="l"/>
                      <a:r>
                        <a:rPr lang="it-IT" sz="1400" b="0" i="0" kern="1200" baseline="0" noProof="0" dirty="0" smtClean="0">
                          <a:solidFill>
                            <a:srgbClr val="000000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Urano e delle loro lune.</a:t>
                      </a: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en-GB" sz="2000" b="1" noProof="0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The Eleven-Year</a:t>
                      </a: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Solar Cycle - 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o</a:t>
                      </a: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ne Image a Year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Sun changes its activity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over an eleven-year cycle.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 Voyagers are on their way leaving our solar system. Too far away, the instruments too old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and nothing out there to be photographed,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they don’t send anymore pretty images.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However, they still count particles from the Sun! How far does the solar wind reach?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Where does the interstellar space begin?</a:t>
                      </a:r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Il ciclo solare di 11 anni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  <a:r>
                        <a:rPr lang="it-IT" sz="2000" b="0" i="0" u="none" kern="1200" baseline="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–</a:t>
                      </a:r>
                      <a:r>
                        <a:rPr lang="it-IT" sz="2000" b="0" i="0" u="none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un’immagine per anno</a:t>
                      </a:r>
                      <a:endParaRPr lang="it-IT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Il Sole cambia la propria attività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durante un ciclo di undici anni.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fr-FR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 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fr-FR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Le sonde </a:t>
                      </a:r>
                      <a:r>
                        <a:rPr lang="it-IT" sz="1400" b="0" i="0" kern="120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Voyager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stanno per lasciare il nostro sistema solare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</a:t>
                      </a:r>
                      <a:r>
                        <a:rPr lang="it-IT" sz="1400" b="0" i="0" noProof="0" dirty="0" smtClean="0">
                          <a:latin typeface="Helvetica Neue Light"/>
                          <a:cs typeface="Helvetica Neue Light"/>
                        </a:rPr>
                        <a:t> Troppo lontane, con strumenti troppo vecchi</a:t>
                      </a:r>
                      <a:r>
                        <a:rPr lang="it-IT" sz="1400" b="0" i="0" baseline="0" noProof="0" dirty="0" smtClean="0">
                          <a:latin typeface="Helvetica Neue Light"/>
                          <a:cs typeface="Helvetica Neue Light"/>
                        </a:rPr>
                        <a:t> e con niente da fotografare,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baseline="0" noProof="0" dirty="0" smtClean="0">
                          <a:latin typeface="Helvetica Neue Light"/>
                          <a:cs typeface="Helvetica Neue Light"/>
                        </a:rPr>
                        <a:t>esse non ci inviano più immagini.</a:t>
                      </a:r>
                      <a:endParaRPr lang="it-IT" sz="1400" b="0" i="0" noProof="0" dirty="0" smtClean="0"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Tuttavia, continuano contare particelle dal Sole! Quanto lontano</a:t>
                      </a:r>
                      <a:r>
                        <a:rPr lang="it-IT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 può andare il vento solare?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Dove comincia lo spazio interstellare</a:t>
                      </a:r>
                      <a:r>
                        <a:rPr lang="it-IT" sz="1400" b="0" i="0" noProof="0" dirty="0" smtClean="0">
                          <a:solidFill>
                            <a:schemeClr val="tx1"/>
                          </a:solidFill>
                          <a:latin typeface="Helvetica Neue Light"/>
                          <a:cs typeface="Helvetica Neue Light"/>
                        </a:rPr>
                        <a:t>?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766262" y="2809021"/>
            <a:ext cx="3860801" cy="895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7371" y="3576064"/>
            <a:ext cx="1083720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Number of Sunspots</a:t>
            </a:r>
            <a:endParaRPr lang="en-GB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8" name="Picture 7" descr="Sunspot-number.gif"/>
          <p:cNvPicPr>
            <a:picLocks noChangeAspect="1"/>
          </p:cNvPicPr>
          <p:nvPr/>
        </p:nvPicPr>
        <p:blipFill>
          <a:blip r:embed="rId2"/>
          <a:srcRect l="5802" t="64815" r="2222" b="2120"/>
          <a:stretch>
            <a:fillRect/>
          </a:stretch>
        </p:blipFill>
        <p:spPr>
          <a:xfrm>
            <a:off x="5294020" y="2798629"/>
            <a:ext cx="3860801" cy="895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12581" y="3570868"/>
            <a:ext cx="1286268" cy="123111"/>
          </a:xfrm>
          <a:prstGeom prst="rect">
            <a:avLst/>
          </a:prstGeom>
          <a:solidFill>
            <a:srgbClr val="000000"/>
          </a:solidFill>
        </p:spPr>
        <p:txBody>
          <a:bodyPr wrap="square" tIns="0" rIns="0" bIns="0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800" dirty="0" smtClean="0">
                <a:solidFill>
                  <a:schemeClr val="bg1">
                    <a:lumMod val="85000"/>
                  </a:schemeClr>
                </a:solidFill>
                <a:latin typeface="Helvetica Neue UltraLight"/>
                <a:cs typeface="Helvetica Neue UltraLight"/>
              </a:rPr>
              <a:t>Numero di macchie solari</a:t>
            </a:r>
            <a:endParaRPr lang="it-IT" sz="800" dirty="0">
              <a:solidFill>
                <a:schemeClr val="bg1">
                  <a:lumMod val="85000"/>
                </a:schemeClr>
              </a:solidFill>
              <a:latin typeface="Helvetica Neue UltraLight"/>
              <a:cs typeface="Helvetica Neue UltraLigh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9530" y="793797"/>
          <a:ext cx="9006782" cy="5222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3391"/>
                <a:gridCol w="4503391"/>
              </a:tblGrid>
              <a:tr h="5222356">
                <a:tc>
                  <a:txBody>
                    <a:bodyPr/>
                    <a:lstStyle/>
                    <a:p>
                      <a:pPr marL="177800" indent="0" algn="l"/>
                      <a:endParaRPr lang="de-DE" sz="20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Solar Storm, August 4th 2011</a:t>
                      </a:r>
                      <a:endParaRPr lang="en-GB" sz="2000" b="0" i="0" u="none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 defTabSz="450850"/>
                      <a:endParaRPr lang="en-GB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There is no sign of the August 4</a:t>
                      </a:r>
                      <a:r>
                        <a:rPr lang="en-GB" sz="1400" b="0" i="0" kern="1200" baseline="300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th</a:t>
                      </a:r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solar eruption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out there near the Voyagers. </a:t>
                      </a:r>
                    </a:p>
                    <a:p>
                      <a:pPr marL="449263" indent="0"/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At least, measurements don’t indicate </a:t>
                      </a:r>
                    </a:p>
                    <a:p>
                      <a:pPr marL="449263" indent="0"/>
                      <a:r>
                        <a:rPr lang="en-GB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if particles of that particular</a:t>
                      </a:r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solar storm </a:t>
                      </a:r>
                    </a:p>
                    <a:p>
                      <a:pPr marL="449263" indent="0"/>
                      <a:r>
                        <a:rPr lang="en-GB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showed up at the limits of the solar system.</a:t>
                      </a:r>
                      <a:endParaRPr lang="en-GB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indent="0" algn="l"/>
                      <a:endParaRPr lang="de-DE" sz="2000" b="0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Tempesta solare del </a:t>
                      </a:r>
                      <a:r>
                        <a:rPr lang="it-IT" sz="2000" b="0" i="0" u="none" kern="1200" spc="-4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4</a:t>
                      </a:r>
                      <a:r>
                        <a:rPr lang="it-IT" sz="2000" b="0" i="0" u="none" kern="1200" spc="-4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Agosto 2011</a:t>
                      </a:r>
                      <a:endParaRPr lang="it-IT" sz="2000" b="0" i="0" u="none" spc="-40" noProof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52438" indent="0" algn="l"/>
                      <a:endParaRPr lang="fr-FR" sz="1400" b="0" i="0" noProof="0" dirty="0" smtClean="0">
                        <a:solidFill>
                          <a:srgbClr val="000000"/>
                        </a:solidFill>
                        <a:latin typeface="Helvetica Neue Light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Non vi è alcuna evidenza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dell’eruzione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del </a:t>
                      </a:r>
                      <a:r>
                        <a:rPr lang="it-IT" sz="1400" b="0" i="0" kern="1200" baseline="0" noProof="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4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Agosto vicino alle sonde</a:t>
                      </a: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.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endParaRPr lang="it-IT" sz="1400" b="0" i="0" kern="1200" noProof="0" dirty="0" smtClean="0">
                        <a:solidFill>
                          <a:schemeClr val="tx1"/>
                        </a:solidFill>
                        <a:latin typeface="Helvetica Neue Light"/>
                        <a:ea typeface="+mn-ea"/>
                        <a:cs typeface="Helvetica Neue Light"/>
                      </a:endParaRP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Almeno, le misure</a:t>
                      </a: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non indicano se le particelle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di quella particolare tempesta solare </a:t>
                      </a:r>
                    </a:p>
                    <a:p>
                      <a:pPr marL="449263" indent="0">
                        <a:tabLst>
                          <a:tab pos="449263" algn="l"/>
                        </a:tabLst>
                      </a:pPr>
                      <a:r>
                        <a:rPr lang="it-IT" sz="1400" b="0" i="0" kern="1200" baseline="0" noProof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si sono spinte fino al limite del sistema solare.</a:t>
                      </a:r>
                      <a:endParaRPr lang="it-IT" sz="1400" b="0" i="0" noProof="0" dirty="0" smtClean="0">
                        <a:solidFill>
                          <a:schemeClr val="tx1"/>
                        </a:solidFill>
                        <a:latin typeface="Helvetica Neue Light"/>
                        <a:cs typeface="Helvetica Neue Light"/>
                      </a:endParaRPr>
                    </a:p>
                  </a:txBody>
                  <a:tcPr marL="94447" marR="0" marT="47223" marB="4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25848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9466312" y="1813202"/>
            <a:ext cx="133682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20192</TotalTime>
  <Words>3226</Words>
  <Application>Microsoft Macintosh PowerPoint</Application>
  <PresentationFormat>A4 Paper (210x297 mm)</PresentationFormat>
  <Paragraphs>884</Paragraphs>
  <Slides>30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University of Applied Sciences Northwestern Switzerl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Hanna Sathiapal</dc:creator>
  <cp:lastModifiedBy>Hanna Sathiapal</cp:lastModifiedBy>
  <cp:revision>18</cp:revision>
  <cp:lastPrinted>2013-10-26T09:43:46Z</cp:lastPrinted>
  <dcterms:created xsi:type="dcterms:W3CDTF">2013-10-24T17:27:27Z</dcterms:created>
  <dcterms:modified xsi:type="dcterms:W3CDTF">2013-10-26T15:07:20Z</dcterms:modified>
</cp:coreProperties>
</file>