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Default Extension="gif" ContentType="image/gif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70" r:id="rId2"/>
    <p:sldId id="271" r:id="rId3"/>
    <p:sldId id="272" r:id="rId4"/>
    <p:sldId id="273" r:id="rId5"/>
    <p:sldId id="280" r:id="rId6"/>
    <p:sldId id="281" r:id="rId7"/>
    <p:sldId id="274" r:id="rId8"/>
    <p:sldId id="282" r:id="rId9"/>
    <p:sldId id="283" r:id="rId10"/>
    <p:sldId id="275" r:id="rId11"/>
    <p:sldId id="284" r:id="rId12"/>
    <p:sldId id="285" r:id="rId13"/>
    <p:sldId id="276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0" r:id="rId29"/>
    <p:sldId id="301" r:id="rId30"/>
    <p:sldId id="309" r:id="rId31"/>
  </p:sldIdLst>
  <p:sldSz cx="9906000" cy="6858000" type="A4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74747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2459" autoAdjust="0"/>
    <p:restoredTop sz="94660"/>
  </p:normalViewPr>
  <p:slideViewPr>
    <p:cSldViewPr snapToGrid="0" snapToObjects="1">
      <p:cViewPr varScale="1">
        <p:scale>
          <a:sx n="143" d="100"/>
          <a:sy n="143" d="100"/>
        </p:scale>
        <p:origin x="-1224" y="-1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smtClean="0"/>
              <a:t>Click to edit Master subtitle style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223D-913B-5142-9DB0-CCB068D6138A}" type="datetimeFigureOut">
              <a:rPr lang="de-DE" smtClean="0"/>
              <a:pPr/>
              <a:t>3/4/14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5F4E-4586-274E-871F-D8927B3E5765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223D-913B-5142-9DB0-CCB068D6138A}" type="datetimeFigureOut">
              <a:rPr lang="de-DE" smtClean="0"/>
              <a:pPr/>
              <a:t>3/4/14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5F4E-4586-274E-871F-D8927B3E5765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CH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223D-913B-5142-9DB0-CCB068D6138A}" type="datetimeFigureOut">
              <a:rPr lang="de-DE" smtClean="0"/>
              <a:pPr/>
              <a:t>3/4/14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5F4E-4586-274E-871F-D8927B3E5765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223D-913B-5142-9DB0-CCB068D6138A}" type="datetimeFigureOut">
              <a:rPr lang="de-DE" smtClean="0"/>
              <a:pPr/>
              <a:t>3/4/14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5F4E-4586-274E-871F-D8927B3E5765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223D-913B-5142-9DB0-CCB068D6138A}" type="datetimeFigureOut">
              <a:rPr lang="de-DE" smtClean="0"/>
              <a:pPr/>
              <a:t>3/4/14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5F4E-4586-274E-871F-D8927B3E5765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223D-913B-5142-9DB0-CCB068D6138A}" type="datetimeFigureOut">
              <a:rPr lang="de-DE" smtClean="0"/>
              <a:pPr/>
              <a:t>3/4/14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5F4E-4586-274E-871F-D8927B3E5765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223D-913B-5142-9DB0-CCB068D6138A}" type="datetimeFigureOut">
              <a:rPr lang="de-DE" smtClean="0"/>
              <a:pPr/>
              <a:t>3/4/14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5F4E-4586-274E-871F-D8927B3E5765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223D-913B-5142-9DB0-CCB068D6138A}" type="datetimeFigureOut">
              <a:rPr lang="de-DE" smtClean="0"/>
              <a:pPr/>
              <a:t>3/4/14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5F4E-4586-274E-871F-D8927B3E5765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223D-913B-5142-9DB0-CCB068D6138A}" type="datetimeFigureOut">
              <a:rPr lang="de-DE" smtClean="0"/>
              <a:pPr/>
              <a:t>3/4/14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5F4E-4586-274E-871F-D8927B3E5765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223D-913B-5142-9DB0-CCB068D6138A}" type="datetimeFigureOut">
              <a:rPr lang="de-DE" smtClean="0"/>
              <a:pPr/>
              <a:t>3/4/14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5F4E-4586-274E-871F-D8927B3E5765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223D-913B-5142-9DB0-CCB068D6138A}" type="datetimeFigureOut">
              <a:rPr lang="de-DE" smtClean="0"/>
              <a:pPr/>
              <a:t>3/4/14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5F4E-4586-274E-871F-D8927B3E5765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B223D-913B-5142-9DB0-CCB068D6138A}" type="datetimeFigureOut">
              <a:rPr lang="de-DE" smtClean="0"/>
              <a:pPr/>
              <a:t>3/4/14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A5F4E-4586-274E-871F-D8927B3E5765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44500" indent="0"/>
                      <a:r>
                        <a:rPr lang="de-DE" sz="2000" b="0" i="0" u="none" kern="120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Auroras</a:t>
                      </a:r>
                    </a:p>
                    <a:p>
                      <a:pPr marL="444500" indent="0"/>
                      <a:endParaRPr lang="de-DE" sz="1400" b="0" i="0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Auroras (Polarlichter) entstehen,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wenn ein Sonnensturm die Erde trifft.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Geladene Teilchen des Sonnenwindes treten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am Nord- und am Südpol in die Atmosphäre ein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und bringen die Luftteilchen zum Leuchten.</a:t>
                      </a:r>
                      <a:endParaRPr lang="de-DE" sz="1400" b="0" i="0" kern="1200" dirty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Aurores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Les aurores polaires ont lieu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quand une tempête solaire frappe la Terre.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Les particules chargées du vent solaire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entrent dans l’atmosphère près des Pôles,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faisant luire les particule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atmosphériques</a:t>
                      </a: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  <a:r>
                        <a:rPr lang="fr-FR" sz="1400" b="0" i="0" noProof="0" dirty="0" smtClean="0">
                          <a:latin typeface="Helvetica Neue Light"/>
                          <a:cs typeface="Helvetica Neue Light"/>
                        </a:rPr>
                        <a:t> </a:t>
                      </a: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endParaRPr lang="de-DE" sz="2000" u="sng" kern="120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  <a:p>
                      <a:pPr marL="444500" indent="0"/>
                      <a:r>
                        <a:rPr lang="de-DE" sz="2000" u="none" kern="120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Ein Bild pro Jahr, 2001 – 2011</a:t>
                      </a:r>
                    </a:p>
                    <a:p>
                      <a:pPr marL="444500" indent="0"/>
                      <a:endParaRPr lang="de-DE" sz="20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 Sonne verändert ihre Aktivität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über einen elfjährigen Zyklus.</a:t>
                      </a: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In Jahren mit wenig Sonnenaktivität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gibt es fast keine Auroras.</a:t>
                      </a: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In aktiven Jahren erleuchten sie den Himmel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bei</a:t>
                      </a:r>
                      <a:r>
                        <a:rPr lang="de-DE" sz="1400" b="0" i="0" u="none" kern="1200" baseline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den Polen. Ab und zu kann man sie in Mittel- und sehr selten in Südeuropa sehen.</a:t>
                      </a:r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2003 sogar in Griechenland.</a:t>
                      </a:r>
                      <a:endParaRPr lang="de-DE" sz="1400" b="0" i="0" u="none" kern="1200" dirty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Le cycle</a:t>
                      </a:r>
                      <a:r>
                        <a:rPr lang="fr-FR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solaire de onze ans –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une image par an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L’activité du soleil varie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suivant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un cycle de onze ans</a:t>
                      </a: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 y a très peu d’aurores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pendant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les années de faible activité solaire</a:t>
                      </a: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  <a:r>
                        <a:rPr lang="fr-FR" sz="1400" b="0" i="0" noProof="0" dirty="0" smtClean="0">
                          <a:latin typeface="Helvetica Neue Light"/>
                          <a:cs typeface="Helvetica Neue Light"/>
                        </a:rPr>
                        <a:t>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Cependant, en 2003, on a pu en observer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loin vers le sud, jusqu’en Grèce.</a:t>
                      </a: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766262" y="2809021"/>
            <a:ext cx="3860801" cy="895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87371" y="3576064"/>
            <a:ext cx="1083720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Anzahl Sonnenflecken</a:t>
            </a:r>
            <a:endParaRPr lang="en-GB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8" name="Picture 7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5294020" y="2803825"/>
            <a:ext cx="3860801" cy="895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12581" y="3570868"/>
            <a:ext cx="1286268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Nombre de taches solaires</a:t>
            </a:r>
            <a:endParaRPr lang="fr-FR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444500" indent="0" algn="l"/>
                      <a:endParaRPr lang="de-DE" sz="2000" b="1" u="none" dirty="0" smtClean="0">
                        <a:solidFill>
                          <a:schemeClr val="bg1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44500" indent="0"/>
                      <a:r>
                        <a:rPr lang="de-DE" sz="2000" u="none" kern="120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Sonnensturm, 4. Aug. 2011</a:t>
                      </a:r>
                    </a:p>
                    <a:p>
                      <a:pPr marL="444500" indent="0"/>
                      <a:endParaRPr lang="de-DE" sz="1400" u="none" kern="120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  <a:p>
                      <a:pPr marL="444500" indent="0"/>
                      <a:endParaRPr lang="de-DE" sz="1400" u="none" kern="120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Der Sonnensturm erreichte die Erde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am Abend des 5. August,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eineinhalb Tage nach dem Ausbruch.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Er verursachte Störungen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im Magnetfeld</a:t>
                      </a:r>
                      <a:r>
                        <a:rPr lang="de-DE" sz="1400" b="0" i="0" u="none" kern="1200" baseline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der Erde.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Schäden an Geräten sind jedoch nicht bekannt.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Im hohen Norden gab es spektakuläre Auroras.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Sogar in Mitteleuropa konnte man sie sehen.</a:t>
                      </a:r>
                      <a:endParaRPr lang="de-DE" sz="1400" b="0" i="0" u="none" kern="1200" dirty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Tempête solaire, 4 août 2011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La tempête solaire a atteint la Terre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 soir du 5 août – un jour et demi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après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l’éruption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solaire</a:t>
                      </a: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Elle a provoqué des perturbations du champ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magnétique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terrestre</a:t>
                      </a: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 Cependant, aucun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appareil ne semble avoir été endommagé.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La tempête solaire a produit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quelques aurores impressionnantes,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visible partout en Europe Centrale.</a:t>
                      </a:r>
                      <a:r>
                        <a:rPr lang="fr-FR" sz="1400" b="0" i="0" noProof="0" dirty="0" smtClean="0">
                          <a:latin typeface="Helvetica Neue Light"/>
                          <a:cs typeface="Helvetica Neue Light"/>
                        </a:rPr>
                        <a:t> </a:t>
                      </a: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444500" indent="0">
                        <a:spcAft>
                          <a:spcPts val="0"/>
                        </a:spcAft>
                      </a:pPr>
                      <a:endParaRPr lang="de-DE" sz="2000" u="none" dirty="0" smtClean="0">
                        <a:latin typeface="Helvetica Neue"/>
                        <a:ea typeface="Cambria"/>
                        <a:cs typeface="Helvetica Neue"/>
                      </a:endParaRP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r>
                        <a:rPr lang="de-DE" sz="2000" u="none" dirty="0" smtClean="0">
                          <a:latin typeface="Helvetica Neue"/>
                          <a:ea typeface="Cambria"/>
                          <a:cs typeface="Helvetica Neue"/>
                        </a:rPr>
                        <a:t>GOES</a:t>
                      </a:r>
                      <a:endParaRPr lang="de-DE" sz="2000" u="none" dirty="0">
                        <a:latin typeface="Helvetica Neue"/>
                        <a:ea typeface="Cambria"/>
                        <a:cs typeface="Helvetica Neue"/>
                      </a:endParaRP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r>
                        <a:rPr lang="de-DE" sz="1400" b="0" i="0" u="none" spc="-30" dirty="0" err="1">
                          <a:latin typeface="Helvetica Neue Medium"/>
                          <a:ea typeface="Cambria"/>
                          <a:cs typeface="Helvetica Neue Medium"/>
                        </a:rPr>
                        <a:t>G</a:t>
                      </a:r>
                      <a:r>
                        <a:rPr lang="de-DE" sz="1400" b="0" i="0" u="none" spc="-30" dirty="0" err="1">
                          <a:latin typeface="Helvetica Neue Light"/>
                          <a:ea typeface="Cambria"/>
                          <a:cs typeface="Helvetica Neue Light"/>
                        </a:rPr>
                        <a:t>eostationary</a:t>
                      </a:r>
                      <a:r>
                        <a:rPr lang="de-DE" sz="1400" b="0" i="0" u="none" spc="-30" dirty="0">
                          <a:latin typeface="Helvetica Neue Light"/>
                          <a:ea typeface="Cambria"/>
                          <a:cs typeface="Helvetica Neue Light"/>
                        </a:rPr>
                        <a:t> </a:t>
                      </a:r>
                      <a:r>
                        <a:rPr lang="de-DE" sz="1400" b="0" i="0" u="none" spc="-30" dirty="0">
                          <a:latin typeface="Helvetica Neue Medium"/>
                          <a:ea typeface="Cambria"/>
                          <a:cs typeface="Helvetica Neue Medium"/>
                        </a:rPr>
                        <a:t>O</a:t>
                      </a:r>
                      <a:r>
                        <a:rPr lang="de-DE" sz="1400" b="0" i="0" u="none" spc="-30" dirty="0">
                          <a:latin typeface="Helvetica Neue Light"/>
                          <a:ea typeface="Cambria"/>
                          <a:cs typeface="Helvetica Neue Light"/>
                        </a:rPr>
                        <a:t>perational </a:t>
                      </a:r>
                      <a:r>
                        <a:rPr lang="de-DE" sz="1400" b="0" i="0" u="none" spc="-30" dirty="0" err="1">
                          <a:latin typeface="Helvetica Neue Medium"/>
                          <a:ea typeface="Cambria"/>
                          <a:cs typeface="Helvetica Neue Medium"/>
                        </a:rPr>
                        <a:t>E</a:t>
                      </a:r>
                      <a:r>
                        <a:rPr lang="de-DE" sz="1400" b="0" i="0" u="none" spc="-30" dirty="0" err="1">
                          <a:latin typeface="Helvetica Neue Light"/>
                          <a:ea typeface="Cambria"/>
                          <a:cs typeface="Helvetica Neue Light"/>
                        </a:rPr>
                        <a:t>nvironmental</a:t>
                      </a:r>
                      <a:r>
                        <a:rPr lang="de-DE" sz="1400" b="0" i="0" u="none" spc="-30" dirty="0">
                          <a:latin typeface="Helvetica Neue Light"/>
                          <a:ea typeface="Cambria"/>
                          <a:cs typeface="Helvetica Neue Light"/>
                        </a:rPr>
                        <a:t> </a:t>
                      </a:r>
                      <a:r>
                        <a:rPr lang="de-DE" sz="1400" b="0" i="0" u="none" spc="-30" dirty="0" err="1">
                          <a:latin typeface="Helvetica Neue Medium"/>
                          <a:ea typeface="Cambria"/>
                          <a:cs typeface="Helvetica Neue Medium"/>
                        </a:rPr>
                        <a:t>S</a:t>
                      </a:r>
                      <a:r>
                        <a:rPr lang="de-DE" sz="1400" b="0" i="0" u="none" spc="-30" dirty="0" err="1">
                          <a:latin typeface="Helvetica Neue Light"/>
                          <a:ea typeface="Cambria"/>
                          <a:cs typeface="Helvetica Neue Light"/>
                        </a:rPr>
                        <a:t>atellites</a:t>
                      </a:r>
                      <a:endParaRPr lang="de-DE" sz="1400" b="0" i="0" u="none" spc="-30" dirty="0" smtClean="0">
                        <a:latin typeface="Helvetica Neue Light"/>
                        <a:ea typeface="Cambria"/>
                        <a:cs typeface="Helvetica Neue Light"/>
                      </a:endParaRP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endParaRPr lang="de-DE" sz="1400" b="0" i="0" u="none" dirty="0" smtClean="0">
                        <a:latin typeface="Helvetica Neue Light"/>
                        <a:ea typeface="Cambria"/>
                        <a:cs typeface="Helvetica Neue Light"/>
                      </a:endParaRP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r>
                        <a:rPr lang="de-DE" sz="1400" b="0" i="0" u="none" dirty="0" smtClean="0">
                          <a:latin typeface="Helvetica Neue Light"/>
                          <a:ea typeface="Cambria"/>
                          <a:cs typeface="Helvetica Neue Light"/>
                        </a:rPr>
                        <a:t>GOES </a:t>
                      </a:r>
                      <a:r>
                        <a:rPr lang="de-DE" sz="1400" b="0" i="0" u="none" dirty="0">
                          <a:latin typeface="Helvetica Neue Light"/>
                          <a:ea typeface="Cambria"/>
                          <a:cs typeface="Helvetica Neue Light"/>
                        </a:rPr>
                        <a:t>sind mehrere Wettersatelliten,</a:t>
                      </a: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r>
                        <a:rPr lang="de-DE" sz="1400" b="0" i="0" u="none" dirty="0">
                          <a:latin typeface="Helvetica Neue Light"/>
                          <a:ea typeface="Cambria"/>
                          <a:cs typeface="Helvetica Neue Light"/>
                        </a:rPr>
                        <a:t>die hauptsächlich die Erde beobachten</a:t>
                      </a:r>
                      <a:r>
                        <a:rPr lang="de-DE" sz="1400" b="0" i="0" u="none" dirty="0" smtClean="0">
                          <a:latin typeface="Helvetica Neue Light"/>
                          <a:ea typeface="Cambria"/>
                          <a:cs typeface="Helvetica Neue Light"/>
                        </a:rPr>
                        <a:t>.</a:t>
                      </a: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endParaRPr lang="de-DE" sz="1400" b="0" i="0" u="none" dirty="0" smtClean="0">
                        <a:latin typeface="Helvetica Neue Light"/>
                        <a:ea typeface="Cambria"/>
                        <a:cs typeface="Helvetica Neue Light"/>
                      </a:endParaRP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r>
                        <a:rPr lang="de-DE" sz="1400" b="0" i="0" u="none" dirty="0">
                          <a:latin typeface="Helvetica Neue Light"/>
                          <a:ea typeface="Cambria"/>
                          <a:cs typeface="Helvetica Neue Light"/>
                        </a:rPr>
                        <a:t>Für die Sonnenbeobachtung haben sie</a:t>
                      </a: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r>
                        <a:rPr lang="de-DE" sz="1400" b="0" i="0" u="none" dirty="0">
                          <a:latin typeface="Helvetica Neue Light"/>
                          <a:ea typeface="Cambria"/>
                          <a:cs typeface="Helvetica Neue Light"/>
                        </a:rPr>
                        <a:t>zusätzlich ein Röntgenteleskop an Bord.</a:t>
                      </a:r>
                    </a:p>
                  </a:txBody>
                  <a:tcPr marL="68580" marR="68580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GOES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spc="-3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G</a:t>
                      </a:r>
                      <a:r>
                        <a:rPr lang="en-GB" sz="1400" b="0" i="0" spc="-3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eostationary </a:t>
                      </a:r>
                      <a:r>
                        <a:rPr lang="en-GB" sz="1400" b="0" i="0" spc="-3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O</a:t>
                      </a:r>
                      <a:r>
                        <a:rPr lang="en-GB" sz="1400" b="0" i="0" spc="-3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perational </a:t>
                      </a:r>
                      <a:r>
                        <a:rPr lang="en-GB" sz="1400" b="0" i="0" spc="-3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E</a:t>
                      </a:r>
                      <a:r>
                        <a:rPr lang="en-GB" sz="1400" b="0" i="0" spc="-3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nvironmental </a:t>
                      </a:r>
                      <a:r>
                        <a:rPr lang="en-GB" sz="1400" b="0" i="0" spc="-3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S</a:t>
                      </a:r>
                      <a:r>
                        <a:rPr lang="en-GB" sz="1400" b="0" i="0" spc="-3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atellites</a:t>
                      </a:r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GOES est un ensemble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de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satellites météorologiques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observant principalement la Terre</a:t>
                      </a: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Ils transportent également un télescope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en rayons X pour l’observation du soleil.</a:t>
                      </a:r>
                      <a:r>
                        <a:rPr lang="fr-FR" sz="1400" b="0" i="0" noProof="0" dirty="0" smtClean="0">
                          <a:latin typeface="Helvetica Neue Light"/>
                          <a:cs typeface="Helvetica Neue Light"/>
                        </a:rPr>
                        <a:t> </a:t>
                      </a: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44500" indent="0"/>
                      <a:r>
                        <a:rPr lang="de-DE" sz="2000" u="none" kern="120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Ein Bild pro Jahr, 2001 – 2011</a:t>
                      </a:r>
                    </a:p>
                    <a:p>
                      <a:pPr marL="444500" indent="0"/>
                      <a:endParaRPr lang="de-DE" sz="20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 Sonne verändert ihre Aktivität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über einen elfjährigen Zyklus.</a:t>
                      </a: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GOES-Daten zeigen die Aktivität im hochenergetischen Bereich. </a:t>
                      </a:r>
                    </a:p>
                    <a:p>
                      <a:pPr marL="444500" indent="0"/>
                      <a:endParaRPr lang="de-DE" sz="1400" b="0" i="0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Man sieht, wann sich ein Sonnenausbruch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ereignete und wie gross er war.</a:t>
                      </a:r>
                      <a:endParaRPr lang="de-DE" sz="1400" b="0" i="0" kern="1200" dirty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Le cycle</a:t>
                      </a:r>
                      <a:r>
                        <a:rPr lang="fr-FR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solaire de onze ans –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une image par an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L’activité du soleil varie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suivant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un cycle de onze ans</a:t>
                      </a: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Les données de GOES montrent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l’activité solaire à haute énergie.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On y voit l’instant des éruptions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ainsi que leur puissance.</a:t>
                      </a:r>
                      <a:r>
                        <a:rPr lang="fr-FR" sz="1400" b="0" i="0" noProof="0" dirty="0" smtClean="0">
                          <a:latin typeface="Helvetica Neue Light"/>
                          <a:cs typeface="Helvetica Neue Light"/>
                        </a:rPr>
                        <a:t> </a:t>
                      </a: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766262" y="2809021"/>
            <a:ext cx="3860801" cy="895350"/>
          </a:xfrm>
          <a:prstGeom prst="rect">
            <a:avLst/>
          </a:prstGeom>
        </p:spPr>
      </p:pic>
      <p:pic>
        <p:nvPicPr>
          <p:cNvPr id="8" name="Picture 7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5294020" y="2803825"/>
            <a:ext cx="3860801" cy="895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12581" y="3570868"/>
            <a:ext cx="1286268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Nombre de taches solaires</a:t>
            </a:r>
            <a:endParaRPr lang="fr-FR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7371" y="3576064"/>
            <a:ext cx="1083720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Anzahl Sonnenflecken</a:t>
            </a:r>
            <a:endParaRPr lang="en-GB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444500" indent="0" algn="l"/>
                      <a:endParaRPr lang="de-DE" sz="2000" b="1" u="none" dirty="0" smtClean="0">
                        <a:solidFill>
                          <a:schemeClr val="bg1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44500" indent="0"/>
                      <a:r>
                        <a:rPr lang="de-DE" sz="2000" u="none" kern="120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Sonnensturm, 4. Aug. 2011 </a:t>
                      </a: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Der Ausbruch vom 4. August wurde als M.9 eingestuft. Er erreichte beinahe die Klasse X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(siehe Skala rechts).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Ausbrüche der Klasse X</a:t>
                      </a:r>
                      <a:r>
                        <a:rPr lang="de-DE" sz="1400" b="0" i="0" u="none" kern="1200" baseline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sind die Stärksten. </a:t>
                      </a: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Auf dem Röntgendiagramm</a:t>
                      </a:r>
                      <a:r>
                        <a:rPr lang="de-DE" sz="1400" b="0" i="0" u="none" kern="1200" baseline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sieht man,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dass es schon am 3. August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mehrere Ausbrüche gab.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Auf dem Protonendiagramm</a:t>
                      </a:r>
                      <a:r>
                        <a:rPr lang="de-DE" sz="1400" b="0" i="0" u="none" kern="1200" baseline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sieht man,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dass die Protonen schon kurze Zeit später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beim Satelliten GOES ankamen.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 Elektronen sind langsamer.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Sie kamen eineinhalb Tage später.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Das versprach wunderschöne Auroras!</a:t>
                      </a:r>
                      <a:endParaRPr lang="de-DE" sz="1400" b="0" i="0" u="none" kern="1200" dirty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Tempête solaire, 4 août 2011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 4 août, l’éruption fut classée M9.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Elle atteint presque le niveau X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(voir l’échelle à droite).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Les éruptions X sont les plus puissantes.</a:t>
                      </a: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Sur le flux en rayons X,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on voit que plusieurs éruptions ont déjà eu lieu le 3 août.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Sur le flux de protons, on voit que les protons arrivent au satellite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GOES peu après l’éruption.</a:t>
                      </a: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Les électrons sont plus lents.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Ils arrivent un jour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et demi plus tard,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promettant de merveilleux aurores.</a:t>
                      </a: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HINODE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Japanisch für Sonnenaufgang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Das Weltraumteleskop HINODE beobachtet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Sonnenflecken und Sonnenausbrüche</a:t>
                      </a:r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HINODE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En japonais:</a:t>
                      </a:r>
                      <a:r>
                        <a:rPr lang="fr-FR" sz="1400" b="0" i="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soleil levant</a:t>
                      </a:r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 télescope spatial HINODE observe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taches et éruptions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solaires.</a:t>
                      </a:r>
                      <a:r>
                        <a:rPr lang="fr-FR" sz="1400" b="0" i="0" noProof="0" dirty="0" smtClean="0">
                          <a:latin typeface="Helvetica Neue Light"/>
                          <a:cs typeface="Helvetica Neue Light"/>
                        </a:rPr>
                        <a:t> </a:t>
                      </a: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44500" indent="0"/>
                      <a:r>
                        <a:rPr lang="de-DE" sz="2000" u="none" kern="120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Ein Bild pro Jahr, 2001 – 2011</a:t>
                      </a:r>
                    </a:p>
                    <a:p>
                      <a:pPr marL="444500" indent="0"/>
                      <a:endParaRPr lang="de-DE" sz="2000" b="0" i="0" u="none" kern="120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 Sonne verändert ihre Aktivität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über einen elfjährigen Zyklus.</a:t>
                      </a: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HINODE beobachtet die Sonne seit 2006.</a:t>
                      </a:r>
                    </a:p>
                    <a:p>
                      <a:pPr marL="444500" indent="0"/>
                      <a:endParaRPr lang="de-DE" sz="1400" b="0" i="0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Diese Bilder zeigen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 Röntgenstrahlung der Sonne</a:t>
                      </a:r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Le cycle</a:t>
                      </a:r>
                      <a:r>
                        <a:rPr lang="fr-FR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solaire de onze ans –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une image par an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L’activité du soleil varie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suivant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un cycle de onze ans</a:t>
                      </a: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HINODE observe le soleil depuis 2006.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Ces images montrent le soleil en rayons X.</a:t>
                      </a:r>
                      <a:endParaRPr lang="fr-FR" sz="1400" b="0" i="0" noProof="0" dirty="0" smtClean="0"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766262" y="2798629"/>
            <a:ext cx="3860801" cy="895350"/>
          </a:xfrm>
          <a:prstGeom prst="rect">
            <a:avLst/>
          </a:prstGeom>
        </p:spPr>
      </p:pic>
      <p:pic>
        <p:nvPicPr>
          <p:cNvPr id="8" name="Picture 7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5294020" y="2803825"/>
            <a:ext cx="3860801" cy="895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12581" y="3570868"/>
            <a:ext cx="1286268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Nombre de taches solaires</a:t>
            </a:r>
            <a:endParaRPr lang="fr-FR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7371" y="3576064"/>
            <a:ext cx="1083720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Anzahl Sonnenflecken</a:t>
            </a:r>
            <a:endParaRPr lang="en-GB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44500" indent="0"/>
                      <a:r>
                        <a:rPr lang="de-DE" sz="2000" u="none" kern="120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Sonnensturm, 4. Aug. 2011 </a:t>
                      </a: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 Daten von HINODE zeigen deutlich die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aktive Region um die Sonnenfleckengruppe,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wo sich gegen vier Uhr morgens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der Sonnenausbruch ereignete.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Am Abend gab es offensichtlich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nochmals einen Ausbruch.</a:t>
                      </a:r>
                      <a:endParaRPr lang="de-DE" sz="1400" b="0" i="0" u="none" kern="1200" dirty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Tempête solaire, 4 août 2011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Les données de HINODE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montrent la région active,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autour du groupe de taches solaires,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où l’éruption a eu lieu,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peu avant quatre heures du matin.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Apparemment, il y a eu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une autre éruption le soir.</a:t>
                      </a: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44500" indent="0"/>
                      <a:r>
                        <a:rPr lang="de-DE" sz="2000" u="none" kern="120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Observatorium Kanzelhöhe</a:t>
                      </a: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Das Sonnen-Observatorium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befindet sich im Süden Österreichs,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wo die Sonne oft scheint,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aber leider nicht immer!</a:t>
                      </a:r>
                      <a:r>
                        <a:rPr lang="de-DE" sz="1400" b="0" i="0" u="none" dirty="0" smtClean="0">
                          <a:latin typeface="Helvetica Neue Light"/>
                          <a:cs typeface="Helvetica Neue Light"/>
                        </a:rPr>
                        <a:t> </a:t>
                      </a:r>
                      <a:endParaRPr lang="en-GB" sz="1400" b="0" i="0" u="none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Observatoire</a:t>
                      </a:r>
                      <a:r>
                        <a:rPr lang="fr-FR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de Kanzelhoehe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Cet observatoire solaire est situé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au sud de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l’Autriche,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où le soleil brille souvent,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mais pas toujours, malheureusement!</a:t>
                      </a: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444500" indent="0"/>
                      <a:endParaRPr lang="de-DE" sz="2000" u="none" kern="120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  <a:p>
                      <a:pPr marL="444500" indent="0"/>
                      <a:r>
                        <a:rPr lang="de-DE" sz="2000" u="none" kern="120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Ein Bild pro Jahr, 2001 – 2011</a:t>
                      </a:r>
                    </a:p>
                    <a:p>
                      <a:pPr marL="444500" indent="0"/>
                      <a:endParaRPr lang="de-DE" sz="2000" b="0" i="0" u="none" kern="120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 Sonne verändert ihre Aktivität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über einen elfjährigen Zyklus.</a:t>
                      </a: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>
                        <a:tabLst/>
                      </a:pPr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Sonnenflecken werden seit dem 17.Jahrhundert gezählt und gezeichnet. Anhand dieser Daten entdeckte man den elfjährigen Sonnenzyklus. </a:t>
                      </a:r>
                    </a:p>
                    <a:p>
                      <a:pPr marL="444500" indent="0">
                        <a:tabLst/>
                      </a:pPr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4500" indent="0">
                        <a:tabLst/>
                      </a:pPr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Im Observatorium Kanzelhöhe werden seit 1945 Sonnenflecken gezeichnet.</a:t>
                      </a:r>
                      <a:endParaRPr lang="de-DE" sz="1400" b="0" i="0" kern="1200" dirty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Le cycle</a:t>
                      </a:r>
                      <a:r>
                        <a:rPr lang="fr-FR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solaire de onze ans –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une image par an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L’activité du soleil varie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suivant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un cycle de onze ans</a:t>
                      </a: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Les taches solaires ont été dessinées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et comptées depuis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le 17</a:t>
                      </a:r>
                      <a:r>
                        <a:rPr lang="fr-FR" sz="1400" b="0" i="0" kern="1200" baseline="300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ème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siècle.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Ces observations ont permis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la découverte du cycle solaire de onze ans.</a:t>
                      </a: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  <a:endParaRPr lang="fr-FR" sz="1400" b="0" i="0" noProof="0" dirty="0" smtClean="0"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À l’observatoire de Kanzelhoehe,</a:t>
                      </a:r>
                      <a:r>
                        <a:rPr lang="fr-FR" sz="1400" b="0" i="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les astronomes ont commencé à dessiner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les taches solaires en 1943.</a:t>
                      </a: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766262" y="2809021"/>
            <a:ext cx="3860801" cy="895350"/>
          </a:xfrm>
          <a:prstGeom prst="rect">
            <a:avLst/>
          </a:prstGeom>
        </p:spPr>
      </p:pic>
      <p:pic>
        <p:nvPicPr>
          <p:cNvPr id="8" name="Picture 7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5294020" y="2803825"/>
            <a:ext cx="3860801" cy="895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12581" y="3570868"/>
            <a:ext cx="1286268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Nombre de taches solaires</a:t>
            </a:r>
            <a:endParaRPr lang="fr-FR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7371" y="3576064"/>
            <a:ext cx="1083720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Anzahl Sonnenflecken</a:t>
            </a:r>
            <a:endParaRPr lang="en-GB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444500" indent="0" algn="l"/>
                      <a:endParaRPr lang="de-DE" sz="2000" b="1" u="none" dirty="0" smtClean="0">
                        <a:solidFill>
                          <a:schemeClr val="bg1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44500" indent="0"/>
                      <a:r>
                        <a:rPr lang="de-DE" sz="2000" u="none" kern="120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Sonnensturm, 4. Aug. 2011 </a:t>
                      </a: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Auf den Datenbildern des Observatorium Kanzelhöhe sieht man mehrere aktive Regionen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mit Sonnenflecken.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Wo ereignete sich wohl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der Sonnenausbruch vom 4. August?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Das sieht man hier nicht. </a:t>
                      </a: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Um es heraus zu finden brauchen wir Daten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von Teleskopen, die die Sonne genauer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beobachten</a:t>
                      </a:r>
                      <a:r>
                        <a:rPr lang="de-DE" sz="1400" b="0" i="0" u="none" kern="1200" baseline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und Wellenlängen wahrnehmen,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 von Auge nicht sichtbar sind.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Am besten vom Weltraum aus,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ohne die störende Atmosphäre dazwischen</a:t>
                      </a:r>
                      <a:r>
                        <a:rPr lang="en-GB" sz="1400" b="0" i="0" u="none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.</a:t>
                      </a:r>
                      <a:endParaRPr lang="en-GB" sz="1400" b="0" i="0" u="none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Tempête solaire, 4 août 2011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Les observations de Kanzelhoehe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montrent de nombreuses régions actives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accompagnées de taches.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Mais laquelle de ces régions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est responsable de l’éruption du 4 août?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On ne peut pas trouver cette information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dans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ces données. Pour avoir la réponse,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 faut disposer de données de télescopes observant le soleil plus en détail,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à d’autres longueurs d’onde,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et débarrassés de la gêne liée à l’atmosphère.</a:t>
                      </a: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en-GB" sz="2000" b="1" noProof="0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44500" indent="0"/>
                      <a:r>
                        <a:rPr lang="de-DE" sz="2000" u="none" kern="120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RHESSI</a:t>
                      </a:r>
                    </a:p>
                    <a:p>
                      <a:pPr marL="444500" indent="0"/>
                      <a:r>
                        <a:rPr lang="de-DE" sz="1400" b="0" i="0" u="none" kern="1200" spc="-30" dirty="0" err="1" smtClean="0">
                          <a:solidFill>
                            <a:schemeClr val="tx1"/>
                          </a:solidFill>
                          <a:latin typeface="Helvetica Neue Medium"/>
                          <a:ea typeface="+mn-ea"/>
                          <a:cs typeface="Helvetica Neue Medium"/>
                        </a:rPr>
                        <a:t>R</a:t>
                      </a:r>
                      <a:r>
                        <a:rPr lang="de-DE" sz="1400" b="0" i="0" u="none" kern="1200" spc="-3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amaty</a:t>
                      </a:r>
                      <a:r>
                        <a:rPr lang="de-DE" sz="1400" b="0" i="0" u="none" kern="1200" spc="-3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  <a:r>
                        <a:rPr lang="de-DE" sz="1400" b="0" i="0" u="none" kern="1200" spc="-30" dirty="0" smtClean="0">
                          <a:solidFill>
                            <a:schemeClr val="tx1"/>
                          </a:solidFill>
                          <a:latin typeface="Helvetica Neue Medium"/>
                          <a:ea typeface="+mn-ea"/>
                          <a:cs typeface="Helvetica Neue Medium"/>
                        </a:rPr>
                        <a:t>H</a:t>
                      </a:r>
                      <a:r>
                        <a:rPr lang="de-DE" sz="1400" b="0" i="0" u="none" kern="1200" spc="-3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igh </a:t>
                      </a:r>
                      <a:r>
                        <a:rPr lang="de-DE" sz="1400" b="0" i="0" u="none" kern="1200" spc="-30" dirty="0" smtClean="0">
                          <a:solidFill>
                            <a:schemeClr val="tx1"/>
                          </a:solidFill>
                          <a:latin typeface="Helvetica Neue Medium"/>
                          <a:ea typeface="+mn-ea"/>
                          <a:cs typeface="Helvetica Neue Medium"/>
                        </a:rPr>
                        <a:t>E</a:t>
                      </a:r>
                      <a:r>
                        <a:rPr lang="de-DE" sz="1400" b="0" i="0" u="none" kern="1200" spc="-3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nergy </a:t>
                      </a:r>
                      <a:r>
                        <a:rPr lang="de-DE" sz="1400" b="0" i="0" u="none" kern="1200" spc="-30" dirty="0" smtClean="0">
                          <a:solidFill>
                            <a:schemeClr val="tx1"/>
                          </a:solidFill>
                          <a:latin typeface="Helvetica Neue Medium"/>
                          <a:ea typeface="+mn-ea"/>
                          <a:cs typeface="Helvetica Neue Medium"/>
                        </a:rPr>
                        <a:t>S</a:t>
                      </a:r>
                      <a:r>
                        <a:rPr lang="de-DE" sz="1400" b="0" i="0" u="none" kern="1200" spc="-3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olar </a:t>
                      </a:r>
                      <a:r>
                        <a:rPr lang="de-DE" sz="1400" b="0" i="0" u="none" kern="1200" spc="-30" dirty="0" err="1" smtClean="0">
                          <a:solidFill>
                            <a:schemeClr val="tx1"/>
                          </a:solidFill>
                          <a:latin typeface="Helvetica Neue Medium"/>
                          <a:ea typeface="+mn-ea"/>
                          <a:cs typeface="Helvetica Neue Medium"/>
                        </a:rPr>
                        <a:t>S</a:t>
                      </a:r>
                      <a:r>
                        <a:rPr lang="de-DE" sz="1400" b="0" i="0" u="none" kern="1200" spc="-3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pectroscopic</a:t>
                      </a:r>
                      <a:r>
                        <a:rPr lang="de-DE" sz="1400" b="0" i="0" u="none" kern="1200" spc="-3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  <a:r>
                        <a:rPr lang="de-DE" sz="1400" b="0" i="0" u="none" kern="1200" spc="-30" dirty="0" err="1" smtClean="0">
                          <a:solidFill>
                            <a:schemeClr val="tx1"/>
                          </a:solidFill>
                          <a:latin typeface="Helvetica Neue Medium"/>
                          <a:ea typeface="+mn-ea"/>
                          <a:cs typeface="Helvetica Neue Medium"/>
                        </a:rPr>
                        <a:t>I</a:t>
                      </a:r>
                      <a:r>
                        <a:rPr lang="de-DE" sz="1400" b="0" i="0" u="none" kern="1200" spc="-3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mager</a:t>
                      </a:r>
                      <a:endParaRPr lang="de-DE" sz="1400" b="0" i="0" u="none" kern="1200" spc="-3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Das Weltraum-Teleskop RHESSI beobachtet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Sonnenausbrüche.</a:t>
                      </a: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Es liefert Daten, anhand derer man sieht,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wo ein Sonnenausbruch genau beginnt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und wie die hoch energetischen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Teilchen beschleunigt werden.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Wissenschaftlerinnen und Wissenschaftler kombinieren oft Bilder von RHESSI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mit Bildern von anderen Satelliten.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So sieht man genauer, was wo passiert.</a:t>
                      </a:r>
                      <a:r>
                        <a:rPr lang="de-DE" sz="1400" b="0" i="0" u="none" dirty="0" smtClean="0">
                          <a:latin typeface="Helvetica Neue Light"/>
                          <a:cs typeface="Helvetica Neue Light"/>
                        </a:rPr>
                        <a:t> </a:t>
                      </a:r>
                      <a:endParaRPr lang="en-GB" sz="1400" b="0" i="0" u="none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RHESSI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R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amaty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H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igh 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E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nergy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S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olar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S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pectroscopic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I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mager</a:t>
                      </a: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 télescope spatial RHESSI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observe les éruptions solaires.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 fournit des données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permettant de situer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 départ des éruptions, et montrant comment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les particules énergétiques sont accélérées.</a:t>
                      </a: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Les scientifiques couplent souvent les images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 RHESSI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avec celles d’autres satellites,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ce qui aide à une analyse plus fine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des phénomènes.</a:t>
                      </a: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44500" indent="0"/>
                      <a:r>
                        <a:rPr lang="de-DE" sz="2000" u="none" kern="120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Ein Bild pro Jahr, 2001 – 2011</a:t>
                      </a:r>
                    </a:p>
                    <a:p>
                      <a:pPr marL="444500" indent="0"/>
                      <a:endParaRPr lang="de-DE" sz="2000" b="0" i="0" u="none" kern="120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 Sonne verändert ihre Aktivität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über einen elfjährigen Zyklus.</a:t>
                      </a: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Seit 2002 zählt RHESSI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hochenergetische Photonen der Sonne. </a:t>
                      </a:r>
                    </a:p>
                    <a:p>
                      <a:pPr marL="444500" indent="0"/>
                      <a:endParaRPr lang="de-DE" sz="1400" b="0" i="0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kern="1200" spc="-4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Ein heller Bereich im Bild bedeutet viele Photonen</a:t>
                      </a:r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Hier hat sich ein Sonnenausbruch ereignet. </a:t>
                      </a:r>
                      <a:endParaRPr lang="de-DE" sz="1400" b="0" i="0" kern="1200" dirty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Le cycle</a:t>
                      </a:r>
                      <a:r>
                        <a:rPr lang="fr-FR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solaire de onze ans –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une image par an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L’activité du soleil varie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suivant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un cycle de onze ans</a:t>
                      </a: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RHESSI compte les photons à haute énergie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du soleil depuis 2002.</a:t>
                      </a:r>
                      <a:endParaRPr lang="fr-FR" sz="1400" b="0" i="0" noProof="0" dirty="0" smtClean="0"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Une</a:t>
                      </a:r>
                      <a:r>
                        <a:rPr lang="fr-FR" sz="1400" b="0" i="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 zone brillante sur l’image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indique beaucoup de photons.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Ici, c’est une éruption.</a:t>
                      </a: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766262" y="2809021"/>
            <a:ext cx="3860801" cy="895350"/>
          </a:xfrm>
          <a:prstGeom prst="rect">
            <a:avLst/>
          </a:prstGeom>
        </p:spPr>
      </p:pic>
      <p:pic>
        <p:nvPicPr>
          <p:cNvPr id="8" name="Picture 7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5294020" y="2803825"/>
            <a:ext cx="3860801" cy="895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12581" y="3570868"/>
            <a:ext cx="1286268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Nombre de taches solaires</a:t>
            </a:r>
            <a:endParaRPr lang="fr-FR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7371" y="3576064"/>
            <a:ext cx="1083720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Anzahl Sonnenflecken</a:t>
            </a:r>
            <a:endParaRPr lang="en-GB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444500" indent="0">
                        <a:spcAft>
                          <a:spcPts val="0"/>
                        </a:spcAft>
                      </a:pPr>
                      <a:endParaRPr lang="de-DE" sz="2000" u="none" dirty="0" smtClean="0">
                        <a:latin typeface="Helvetica Neue"/>
                        <a:ea typeface="Cambria"/>
                        <a:cs typeface="Helvetica Neue"/>
                      </a:endParaRP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r>
                        <a:rPr lang="de-DE" sz="2000" u="none" dirty="0" smtClean="0">
                          <a:latin typeface="Helvetica Neue"/>
                          <a:ea typeface="Cambria"/>
                          <a:cs typeface="Helvetica Neue"/>
                        </a:rPr>
                        <a:t>Sonnensturm</a:t>
                      </a:r>
                      <a:r>
                        <a:rPr lang="de-DE" sz="2000" u="none" dirty="0">
                          <a:latin typeface="Helvetica Neue"/>
                          <a:ea typeface="Cambria"/>
                          <a:cs typeface="Helvetica Neue"/>
                        </a:rPr>
                        <a:t>, 4. Aug. 2011 </a:t>
                      </a:r>
                      <a:endParaRPr lang="de-DE" sz="2000" u="none" dirty="0" smtClean="0">
                        <a:latin typeface="Helvetica Neue"/>
                        <a:ea typeface="Cambria"/>
                        <a:cs typeface="Helvetica Neue"/>
                      </a:endParaRP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endParaRPr lang="de-DE" sz="1400" b="0" i="0" u="none" dirty="0" smtClean="0">
                        <a:latin typeface="Helvetica Neue Light"/>
                        <a:ea typeface="Cambria"/>
                        <a:cs typeface="Helvetica Neue Light"/>
                      </a:endParaRP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endParaRPr lang="de-DE" sz="1400" b="0" i="0" u="none" dirty="0" smtClean="0">
                        <a:latin typeface="Helvetica Neue Light"/>
                        <a:ea typeface="Cambria"/>
                        <a:cs typeface="Helvetica Neue Light"/>
                      </a:endParaRP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r>
                        <a:rPr lang="de-DE" sz="1400" b="0" i="0" u="none" dirty="0" smtClean="0">
                          <a:latin typeface="Helvetica Neue Light"/>
                          <a:ea typeface="Cambria"/>
                          <a:cs typeface="Helvetica Neue Light"/>
                        </a:rPr>
                        <a:t>RHESSI </a:t>
                      </a:r>
                      <a:r>
                        <a:rPr lang="de-DE" sz="1400" b="0" i="0" u="none" dirty="0">
                          <a:latin typeface="Helvetica Neue Light"/>
                          <a:ea typeface="Cambria"/>
                          <a:cs typeface="Helvetica Neue Light"/>
                        </a:rPr>
                        <a:t>beobachtete den </a:t>
                      </a:r>
                      <a:r>
                        <a:rPr lang="de-DE" sz="1400" b="0" i="0" u="none" dirty="0" smtClean="0">
                          <a:latin typeface="Helvetica Neue Light"/>
                          <a:ea typeface="Cambria"/>
                          <a:cs typeface="Helvetica Neue Light"/>
                        </a:rPr>
                        <a:t>Ausbruch</a:t>
                      </a: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r>
                        <a:rPr lang="de-DE" sz="1400" b="0" i="0" u="none" dirty="0">
                          <a:latin typeface="Helvetica Neue Light"/>
                          <a:ea typeface="Cambria"/>
                          <a:cs typeface="Helvetica Neue Light"/>
                        </a:rPr>
                        <a:t>im hochenergetischen Bereich</a:t>
                      </a:r>
                      <a:r>
                        <a:rPr lang="de-DE" sz="1400" b="0" i="0" u="none" dirty="0" smtClean="0">
                          <a:latin typeface="Helvetica Neue Light"/>
                          <a:ea typeface="Cambria"/>
                          <a:cs typeface="Helvetica Neue Light"/>
                        </a:rPr>
                        <a:t> </a:t>
                      </a: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r>
                        <a:rPr lang="de-DE" sz="1400" b="0" i="0" u="none" dirty="0" smtClean="0">
                          <a:latin typeface="Helvetica Neue Light"/>
                          <a:ea typeface="Cambria"/>
                          <a:cs typeface="Helvetica Neue Light"/>
                        </a:rPr>
                        <a:t>der </a:t>
                      </a:r>
                      <a:r>
                        <a:rPr lang="de-DE" sz="1400" b="0" i="0" u="none" dirty="0">
                          <a:latin typeface="Helvetica Neue Light"/>
                          <a:ea typeface="Cambria"/>
                          <a:cs typeface="Helvetica Neue Light"/>
                        </a:rPr>
                        <a:t>Röntgen-</a:t>
                      </a:r>
                      <a:r>
                        <a:rPr lang="de-DE" sz="1400" b="0" i="0" u="none" dirty="0" smtClean="0">
                          <a:latin typeface="Helvetica Neue Light"/>
                          <a:ea typeface="Cambria"/>
                          <a:cs typeface="Helvetica Neue Light"/>
                        </a:rPr>
                        <a:t> und </a:t>
                      </a:r>
                      <a:r>
                        <a:rPr lang="de-DE" sz="1400" b="0" i="0" u="none" dirty="0">
                          <a:latin typeface="Helvetica Neue Light"/>
                          <a:ea typeface="Cambria"/>
                          <a:cs typeface="Helvetica Neue Light"/>
                        </a:rPr>
                        <a:t>Gammastrahlen</a:t>
                      </a:r>
                      <a:r>
                        <a:rPr lang="de-DE" sz="1400" b="0" i="0" u="none" dirty="0" smtClean="0">
                          <a:latin typeface="Helvetica Neue Light"/>
                          <a:ea typeface="Cambria"/>
                          <a:cs typeface="Helvetica Neue Light"/>
                        </a:rPr>
                        <a:t>.</a:t>
                      </a: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endParaRPr lang="de-DE" sz="1400" b="0" i="0" u="none" dirty="0" smtClean="0">
                        <a:latin typeface="Helvetica Neue Light"/>
                        <a:ea typeface="Cambria"/>
                        <a:cs typeface="Helvetica Neue Light"/>
                      </a:endParaRP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r>
                        <a:rPr lang="de-DE" sz="1400" b="0" i="0" u="none" dirty="0">
                          <a:latin typeface="Helvetica Neue Light"/>
                          <a:ea typeface="Cambria"/>
                          <a:cs typeface="Helvetica Neue Light"/>
                        </a:rPr>
                        <a:t>Auf dem Spektrogramm sieht der</a:t>
                      </a:r>
                      <a:r>
                        <a:rPr lang="de-DE" sz="1400" b="0" i="0" u="none" dirty="0" smtClean="0">
                          <a:latin typeface="Helvetica Neue Light"/>
                          <a:ea typeface="Cambria"/>
                          <a:cs typeface="Helvetica Neue Light"/>
                        </a:rPr>
                        <a:t> Ausbruch </a:t>
                      </a: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r>
                        <a:rPr lang="de-DE" sz="1400" b="0" i="0" u="none" dirty="0" smtClean="0">
                          <a:latin typeface="Helvetica Neue Light"/>
                          <a:ea typeface="Cambria"/>
                          <a:cs typeface="Helvetica Neue Light"/>
                        </a:rPr>
                        <a:t>wie </a:t>
                      </a:r>
                      <a:r>
                        <a:rPr lang="de-DE" sz="1400" b="0" i="0" u="none" dirty="0">
                          <a:latin typeface="Helvetica Neue Light"/>
                          <a:ea typeface="Cambria"/>
                          <a:cs typeface="Helvetica Neue Light"/>
                        </a:rPr>
                        <a:t>abgeschnitten aus.</a:t>
                      </a:r>
                      <a:r>
                        <a:rPr lang="de-DE" sz="1400" b="0" i="0" u="none" dirty="0" smtClean="0">
                          <a:latin typeface="Helvetica Neue Light"/>
                          <a:ea typeface="Cambria"/>
                          <a:cs typeface="Helvetica Neue Light"/>
                        </a:rPr>
                        <a:t> </a:t>
                      </a: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r>
                        <a:rPr lang="de-DE" sz="1400" b="0" i="0" u="none" dirty="0" smtClean="0">
                          <a:latin typeface="Helvetica Neue Light"/>
                          <a:ea typeface="Cambria"/>
                          <a:cs typeface="Helvetica Neue Light"/>
                        </a:rPr>
                        <a:t>Was </a:t>
                      </a:r>
                      <a:r>
                        <a:rPr lang="de-DE" sz="1400" b="0" i="0" u="none" dirty="0">
                          <a:latin typeface="Helvetica Neue Light"/>
                          <a:ea typeface="Cambria"/>
                          <a:cs typeface="Helvetica Neue Light"/>
                        </a:rPr>
                        <a:t>ist hier los?</a:t>
                      </a:r>
                      <a:r>
                        <a:rPr lang="de-DE" sz="1400" b="0" i="0" u="none" dirty="0" smtClean="0">
                          <a:latin typeface="Helvetica Neue Light"/>
                          <a:ea typeface="Cambria"/>
                          <a:cs typeface="Helvetica Neue Light"/>
                        </a:rPr>
                        <a:t> </a:t>
                      </a: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endParaRPr lang="de-DE" sz="1400" b="0" i="0" u="none" dirty="0" smtClean="0">
                        <a:latin typeface="Helvetica Neue Light"/>
                        <a:ea typeface="Cambria"/>
                        <a:cs typeface="Helvetica Neue Light"/>
                      </a:endParaRP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r>
                        <a:rPr lang="de-DE" sz="1400" b="0" i="0" u="none" dirty="0">
                          <a:latin typeface="Helvetica Neue Light"/>
                          <a:ea typeface="Cambria"/>
                          <a:cs typeface="Helvetica Neue Light"/>
                        </a:rPr>
                        <a:t>Der Ausbruch drohte zu stark zu werden.</a:t>
                      </a: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r>
                        <a:rPr lang="de-DE" sz="1400" b="0" i="0" u="none" dirty="0">
                          <a:latin typeface="Helvetica Neue Light"/>
                          <a:ea typeface="Cambria"/>
                          <a:cs typeface="Helvetica Neue Light"/>
                        </a:rPr>
                        <a:t>Das hätte das Teleskop beschädigen können.</a:t>
                      </a: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r>
                        <a:rPr lang="de-DE" sz="1400" b="0" i="0" u="none" dirty="0">
                          <a:latin typeface="Helvetica Neue Light"/>
                          <a:ea typeface="Cambria"/>
                          <a:cs typeface="Helvetica Neue Light"/>
                        </a:rPr>
                        <a:t>Um es zu schützen, wurde automatisch </a:t>
                      </a: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r>
                        <a:rPr lang="de-DE" sz="1400" b="0" i="0" u="none" dirty="0">
                          <a:latin typeface="Helvetica Neue Light"/>
                          <a:ea typeface="Cambria"/>
                          <a:cs typeface="Helvetica Neue Light"/>
                        </a:rPr>
                        <a:t>ein Schild davor gefahren.</a:t>
                      </a:r>
                    </a:p>
                  </a:txBody>
                  <a:tcPr marL="68580" marR="68580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Tempête solaire, 4 août 2011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RHESSI observe les éruptions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aux longueurs d’ondes des hautes énergies: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rayons X et gamma.</a:t>
                      </a: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On remarque que sur le spectrogramme,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l’éruption semble coupée.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Que s’est-il passé?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L’éruption était près d’être trop puissante,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risquant d’endommager le télescope.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Pour le protéger, un bouclier s’est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automatiquement placé devant lui.</a:t>
                      </a: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SDO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S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olar 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D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ynamics 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O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bservatory</a:t>
                      </a: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kern="1200" spc="-4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SDO ist das neuste Sonnenteleskop im Weltraum,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bekannt für seine hoch aufgelösten Bilder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im UV-Bereich. </a:t>
                      </a:r>
                    </a:p>
                    <a:p>
                      <a:pPr marL="444500" indent="0"/>
                      <a:endParaRPr lang="de-DE" sz="1400" b="0" i="0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Noch nie konnte man die Sonnenaktivität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so genau beobachten.</a:t>
                      </a:r>
                      <a:r>
                        <a:rPr lang="de-DE" sz="1400" b="0" i="0" dirty="0" smtClean="0">
                          <a:latin typeface="Helvetica Neue Light"/>
                          <a:cs typeface="Helvetica Neue Light"/>
                        </a:rPr>
                        <a:t> </a:t>
                      </a:r>
                      <a:endParaRPr lang="de-DE" sz="1400" b="0" i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SDO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S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olar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D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ynamics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O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bservatory</a:t>
                      </a:r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SDO est le plus récent télescope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solaire spatial, connu pour ses images UV haute résolution.</a:t>
                      </a: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On n’avait jamais observé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l’activité solaire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 façon aussi détaillée, auparavant.</a:t>
                      </a: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44500" indent="0"/>
                      <a:r>
                        <a:rPr lang="de-DE" sz="2000" u="none" kern="120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Ein Bild pro Jahr, 2001 – 2011</a:t>
                      </a:r>
                    </a:p>
                    <a:p>
                      <a:pPr marL="444500" indent="0"/>
                      <a:endParaRPr lang="de-DE" sz="2000" b="0" i="0" u="none" kern="120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 Sonne verändert ihre Aktivität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über einen elfjährigen Zyklus.</a:t>
                      </a: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SDO beobachtet sie erst seit 2010.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Diese Bilder zeigen die ultraviolette Strahlung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der Sonne.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4500" indent="0"/>
                      <a:r>
                        <a:rPr lang="de-DE" sz="1400" b="0" i="0" kern="1200" spc="-4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Am Horizont kann man Schleier aus Plasma sehen,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 über der Oberfläche schweben.</a:t>
                      </a:r>
                      <a:endParaRPr lang="de-DE" sz="1400" b="0" i="0" kern="1200" dirty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Le cycle</a:t>
                      </a:r>
                      <a:r>
                        <a:rPr lang="fr-FR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solaire de onze ans –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une image par an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L’activité du soleil varie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suivant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un cycle de onze ans</a:t>
                      </a: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SDO observe le soleil depuis 2010.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Ces images montrent le soleil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aux longueurs d’onde ultraviolettes.</a:t>
                      </a:r>
                      <a:endParaRPr lang="fr-FR" sz="1400" b="0" i="0" noProof="0" dirty="0" smtClean="0"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À l’horizon, on distingue des voiles de plasma flottant au-dessus de la surface du soleil.</a:t>
                      </a: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766262" y="2809021"/>
            <a:ext cx="3860801" cy="895350"/>
          </a:xfrm>
          <a:prstGeom prst="rect">
            <a:avLst/>
          </a:prstGeom>
        </p:spPr>
      </p:pic>
      <p:pic>
        <p:nvPicPr>
          <p:cNvPr id="8" name="Picture 7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5294020" y="2803825"/>
            <a:ext cx="3860801" cy="895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12581" y="3570868"/>
            <a:ext cx="1286268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Nombre de taches solaires</a:t>
            </a:r>
            <a:endParaRPr lang="fr-FR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7371" y="3576064"/>
            <a:ext cx="1083720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Anzahl Sonnenflecken</a:t>
            </a:r>
            <a:endParaRPr lang="en-GB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44500" indent="0"/>
                      <a:r>
                        <a:rPr lang="de-DE" sz="2000" u="none" kern="120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Sonnensturm, 4. Aug. 2011 </a:t>
                      </a: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 Daten von SDO zeigen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drei grössere Sonnenfleckengruppen.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Auf den UV-Bildern sieht man, bei welcher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Gruppe der Sonnenausbruch statt fand. </a:t>
                      </a:r>
                      <a:endParaRPr lang="de-DE" sz="1400" b="0" i="0" u="none" kern="1200" dirty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Tempête solaire, 4 août 2011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Les données SDO montrent trois groupes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 taches importants.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Avec les images aux longueurs d’onde UV,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on peut déterminer le groupe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près duquel l’éruption a pris place.</a:t>
                      </a: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en-GB" sz="2000" b="1" noProof="0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SOHO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S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olar and 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H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eliospheric 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O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bservatory</a:t>
                      </a: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Das Weltraum-Teleskop SOHO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erforscht die Sonne vom tiefen Inneren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bis zur </a:t>
                      </a:r>
                      <a:r>
                        <a:rPr lang="de-DE" sz="1400" b="0" i="0" kern="120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äusseren</a:t>
                      </a:r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Korona und darüber hinaus.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Besonders eindrücklich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sind die Bilder des Sonnenwindes.</a:t>
                      </a:r>
                      <a:endParaRPr lang="de-DE" sz="1400" b="0" i="0" kern="1200" dirty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SOHO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S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olar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and 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H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eliospheric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O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bservatory</a:t>
                      </a:r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 télescope spatial SOHO étudie le soleil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depuis son noyau jusqu’à la couronne externe,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et plus loin.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Les images du vent solaire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sont particulièrement impressionnantes.</a:t>
                      </a:r>
                      <a:r>
                        <a:rPr lang="fr-FR" sz="1400" b="0" i="0" noProof="0" dirty="0" smtClean="0">
                          <a:latin typeface="Helvetica Neue Light"/>
                          <a:cs typeface="Helvetica Neue Light"/>
                        </a:rPr>
                        <a:t> </a:t>
                      </a: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44500" indent="0"/>
                      <a:r>
                        <a:rPr lang="de-DE" sz="2000" u="none" kern="120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Ein Bild pro Jahr, 2001 – 2011</a:t>
                      </a:r>
                    </a:p>
                    <a:p>
                      <a:pPr marL="444500" indent="0"/>
                      <a:endParaRPr lang="de-DE" sz="2000" b="0" i="0" u="none" kern="120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 Sonne verändert ihre Aktivität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über einen elfjährigen Zyklus.</a:t>
                      </a: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Diese Bilder zeigen Sonnenwinde und Sonnenstürme.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 Sonne ist abgedeckt (</a:t>
                      </a:r>
                      <a:r>
                        <a:rPr lang="de-DE" sz="1400" b="0" i="0" kern="120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weisser</a:t>
                      </a:r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Kreis),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weil das extrem helle Sonnenlicht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den Sonnenwind überleuchten würde.</a:t>
                      </a:r>
                      <a:r>
                        <a:rPr lang="de-DE" sz="1400" b="0" i="0" dirty="0" smtClean="0">
                          <a:latin typeface="Helvetica Neue Light"/>
                          <a:cs typeface="Helvetica Neue Light"/>
                        </a:rPr>
                        <a:t> 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Le cycle</a:t>
                      </a:r>
                      <a:r>
                        <a:rPr lang="fr-FR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solaire de onze ans –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une image par an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L’activité du soleil varie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suivant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un cycle de onze ans</a:t>
                      </a: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Ces images montrent le vent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et les tempêtes solaires.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 soleil (cercle blanc) a été masqué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pour éviter une surexposition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due à la puissante lumière solaire,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rendant ainsi le vent solaire invisible.</a:t>
                      </a:r>
                      <a:endParaRPr lang="fr-FR" sz="1400" b="0" i="0" noProof="0" dirty="0" smtClean="0"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766262" y="2809021"/>
            <a:ext cx="3860801" cy="895350"/>
          </a:xfrm>
          <a:prstGeom prst="rect">
            <a:avLst/>
          </a:prstGeom>
        </p:spPr>
      </p:pic>
      <p:pic>
        <p:nvPicPr>
          <p:cNvPr id="8" name="Picture 7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5294020" y="2803825"/>
            <a:ext cx="3860801" cy="895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12581" y="3570868"/>
            <a:ext cx="1286268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Nombre de taches solaires</a:t>
            </a:r>
            <a:endParaRPr lang="fr-FR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7371" y="3576064"/>
            <a:ext cx="1083720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Anzahl Sonnenflecken</a:t>
            </a:r>
            <a:endParaRPr lang="en-GB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44500" indent="0"/>
                      <a:r>
                        <a:rPr lang="de-DE" sz="2000" u="none" kern="120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Sonnensturm, 4. Aug. 2011 </a:t>
                      </a: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Im All klapp technisch nicht immer alles.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Um ein Uhr zwanzig hörte SOHO auf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UV-Daten zu liefern.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Der Ausbruch fand gegen 4 Uhr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statt - das UV-Instrument verpasste ihn!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Zum Glück machte SDO ebenfalls UV-Bilder.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4500" indent="0"/>
                      <a:r>
                        <a:rPr lang="de-DE" sz="1400" b="0" i="0" u="none" kern="1200" spc="-3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 beiden Koronagrafen funktionierten hingegen </a:t>
                      </a:r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normal.</a:t>
                      </a:r>
                      <a:r>
                        <a:rPr lang="de-DE" sz="1400" b="0" i="0" u="none" kern="1200" baseline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Man sieht gut, dass aus dem </a:t>
                      </a:r>
                      <a:r>
                        <a:rPr lang="de-DE" sz="1400" b="0" i="0" u="none" kern="1200" spc="-4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Sonnenausbruch ein Sonnensturm geworden war. </a:t>
                      </a:r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Dieser Sturm breitete sich Richtung Erde aus.</a:t>
                      </a:r>
                      <a:endParaRPr lang="de-DE" sz="1400" b="0" i="0" u="none" kern="1200" dirty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Tempête solaire, 4 août 2011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Dans l’espace, la technologie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ne fonctionne pas toujours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parfaitement.</a:t>
                      </a: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À une heures vingt, SOHO arrêta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 fournir des données UV.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L’éruption ayant eu lieu autour de quatre heures, l’instrument UV la manqua.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Heureusement, SDO fournit aussi des images UV.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Pourtant, les deux </a:t>
                      </a:r>
                      <a:r>
                        <a:rPr lang="fr-FR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coronagraphes</a:t>
                      </a: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fonctionnent bien. On voit le vent solaire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se transformer en tempête solaire.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Celle-ci étais orientée vers la Terre.</a:t>
                      </a: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en-GB" sz="2000" b="1" noProof="0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STEREO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S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olar-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T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errestrial 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R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elations 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O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bservatory</a:t>
                      </a: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4500" indent="0">
                        <a:tabLst/>
                      </a:pPr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STEREO sind zwei Weltraum-Teleskope, </a:t>
                      </a:r>
                    </a:p>
                    <a:p>
                      <a:pPr marL="444500" indent="0">
                        <a:tabLst/>
                      </a:pPr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 auf der Erdumlaufbahn um die Sonne kreisen, </a:t>
                      </a:r>
                    </a:p>
                    <a:p>
                      <a:pPr marL="444500" indent="0">
                        <a:tabLst/>
                      </a:pPr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eines vor und eines hinter der Erde.</a:t>
                      </a:r>
                    </a:p>
                    <a:p>
                      <a:pPr marL="444500" indent="0">
                        <a:tabLst/>
                      </a:pPr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4500" indent="0">
                        <a:tabLst/>
                      </a:pPr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Es sind die einzigen Teleskope, </a:t>
                      </a:r>
                    </a:p>
                    <a:p>
                      <a:pPr marL="444500" indent="0">
                        <a:tabLst/>
                      </a:pPr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welche die Rückseite der Sonne sehen.</a:t>
                      </a:r>
                    </a:p>
                    <a:p>
                      <a:pPr marL="444500" indent="0">
                        <a:tabLst/>
                      </a:pPr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4500" indent="0">
                        <a:tabLst/>
                      </a:pPr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Sie können 3D-Bilder der Sonne machen.</a:t>
                      </a:r>
                    </a:p>
                    <a:p>
                      <a:pPr marL="444500" indent="0">
                        <a:tabLst/>
                      </a:pPr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Sie beobachten auch das Weltraumwetter.</a:t>
                      </a:r>
                      <a:endParaRPr lang="de-DE" sz="1400" b="0" i="0" kern="1200" dirty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STEREO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S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olar-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T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errestrial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R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elations 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O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bservatory</a:t>
                      </a:r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STEREO est composé de deux télescopes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en orbite autour du soleil – l’un en avant,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l’autre en arrière de la Terre.</a:t>
                      </a: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Ce sont les seuls télescopes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capable de voir ‘derrière’ le soleil.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Tous les autres restent près de la Terre.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STEREO fournit des images 3D du soleil.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 s’intéresse de plus à la météorologie spatiale.</a:t>
                      </a: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en-GB" sz="2000" b="1" noProof="0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44500" indent="0"/>
                      <a:r>
                        <a:rPr lang="de-DE" sz="2000" u="none" kern="120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Ein Bild pro Jahr, 2001 – 2011</a:t>
                      </a:r>
                    </a:p>
                    <a:p>
                      <a:pPr marL="444500" indent="0"/>
                      <a:endParaRPr lang="de-DE" sz="2000" b="0" i="0" u="none" kern="120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 Sonne verändert ihre Aktivität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über einen elfjährigen Zyklus.</a:t>
                      </a: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kern="1200" spc="-3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 beiden Weltraumteleskope STEREO A und B beobachten die Sonne seit 2006 von zwei Seiten.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Auf der Karte sieht man, wo die beiden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Teleskope zur Zeit der Aufnahme waren.</a:t>
                      </a:r>
                      <a:r>
                        <a:rPr lang="de-DE" sz="1400" b="0" i="0" dirty="0" smtClean="0">
                          <a:latin typeface="Helvetica Neue Light"/>
                          <a:cs typeface="Helvetica Neue Light"/>
                        </a:rPr>
                        <a:t> 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Le cycle</a:t>
                      </a:r>
                      <a:r>
                        <a:rPr lang="fr-FR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solaire de onze ans –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une image par an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L’activité du soleil varie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suivant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un cycle de onze ans</a:t>
                      </a: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Les deux télescopes spatiaux A et B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observent le soleil depuis 2006 de façon séparée.</a:t>
                      </a:r>
                      <a:endParaRPr lang="fr-FR" sz="1400" b="0" i="0" noProof="0" dirty="0" smtClean="0"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Regardez la carte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pour voir la position des satellites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au moment où l’image fut obtenu.</a:t>
                      </a: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766262" y="2809021"/>
            <a:ext cx="3860801" cy="895350"/>
          </a:xfrm>
          <a:prstGeom prst="rect">
            <a:avLst/>
          </a:prstGeom>
        </p:spPr>
      </p:pic>
      <p:pic>
        <p:nvPicPr>
          <p:cNvPr id="8" name="Picture 7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5294020" y="2803825"/>
            <a:ext cx="3860801" cy="895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12581" y="3570868"/>
            <a:ext cx="1286268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Nombre de taches solaires</a:t>
            </a:r>
            <a:endParaRPr lang="fr-FR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39771" y="3570868"/>
            <a:ext cx="1083720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Anzahl Sonnenflecken</a:t>
            </a:r>
            <a:endParaRPr lang="en-GB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44500" indent="0"/>
                      <a:r>
                        <a:rPr lang="de-DE" sz="180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Sonnensturm, 4. Aug. 2011 </a:t>
                      </a: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STEREO A sah den Ausbruch aus einer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anderen Perspektive als die Satelliten in Erdnähe.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Für STEREO B fand er hinter dem Horizont statt.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Man sieht ihn nicht</a:t>
                      </a:r>
                      <a:r>
                        <a:rPr lang="de-DE" sz="1400" b="0" i="0" u="none" kern="1200" baseline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auf dem Bild.</a:t>
                      </a:r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Beide Teleskope haben </a:t>
                      </a:r>
                      <a:r>
                        <a:rPr lang="de-DE" sz="1400" b="0" i="0" u="none" kern="1200" baseline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</a:t>
                      </a:r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ie Ausbreitung des Sonnensturms in den Weltraum beobachtet.</a:t>
                      </a:r>
                      <a:endParaRPr lang="de-DE" sz="1400" b="0" i="0" u="none" kern="1200" dirty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Tempête solaire, 4 août 2011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STEREO A a observé l’éruption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depuis une perspective différente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des satellites proches de la Terre.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Vue de STEREO B, l’éruption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 eu lieu derrière le limbe.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On ne peut pas la voir sur l’image.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Les deux télescopes ont observé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 mouvement de la tempête dans l’espace.</a:t>
                      </a: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TRACE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T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ransition 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R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egion and 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C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oronal 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E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xplorer</a:t>
                      </a: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Das Weltraum-Teleskop TRACE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beobachtete die Sonne in ultraviolettem Licht.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Besonders eindrücklich sind die Bilder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der riesigen Schleifen aus Plasma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auf der Oberfläche der Sonne.</a:t>
                      </a:r>
                      <a:endParaRPr lang="de-DE" sz="1400" b="0" i="0" kern="1200" dirty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TRACE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T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ransition 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R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egion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and 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C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oronal</a:t>
                      </a:r>
                      <a:r>
                        <a:rPr lang="fr-FR" sz="1400" b="0" i="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  <a:r>
                        <a:rPr lang="fr-FR" sz="1400" b="0" i="0" baseline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E</a:t>
                      </a:r>
                      <a:r>
                        <a:rPr lang="fr-FR" sz="1400" b="0" i="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xplorer</a:t>
                      </a:r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 télescope spatial TRACE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observait le soleil en ultraviolet.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Les images montrant d’énormes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boucles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 plasma à la surface du soleil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sont impressionnantes.</a:t>
                      </a: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44500" indent="0"/>
                      <a:r>
                        <a:rPr lang="de-DE" sz="2000" u="none" kern="120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Ein Bild pro Jahr, 2001 – 2011</a:t>
                      </a:r>
                    </a:p>
                    <a:p>
                      <a:pPr marL="444500" indent="0"/>
                      <a:endParaRPr lang="de-DE" sz="2000" b="0" i="0" u="none" kern="120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 Sonne verändert ihre Aktivität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über einen elfjährigen Zyklus.</a:t>
                      </a: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TRACE lieferte Detailaufnahmen. </a:t>
                      </a:r>
                    </a:p>
                    <a:p>
                      <a:pPr marL="444500" indent="0"/>
                      <a:endParaRPr lang="de-DE" sz="1400" b="0" i="0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Darum war es wichtig, voraus zu sehen,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wo sich ein Sonnenausbruch ereignen könnte.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So konnte man das Teleskop rechtzeitig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auf die richtige Stelle richten. </a:t>
                      </a:r>
                    </a:p>
                    <a:p>
                      <a:pPr marL="444500" indent="0"/>
                      <a:endParaRPr lang="de-DE" sz="1400" b="0" i="0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Nicht immer klappte das.</a:t>
                      </a: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Le cycle</a:t>
                      </a:r>
                      <a:r>
                        <a:rPr lang="fr-FR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solaire de onze ans –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une image par an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L’activité du soleil varie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suivant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un cycle de onze ans</a:t>
                      </a: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TRACE fournit des observations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 régions spécifiques.</a:t>
                      </a:r>
                      <a:endParaRPr lang="fr-FR" sz="1400" b="0" i="0" noProof="0" dirty="0" smtClean="0"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Il</a:t>
                      </a:r>
                      <a:r>
                        <a:rPr lang="fr-FR" sz="1400" b="0" i="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 était important de prévoir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où une éruption pouvait se déclarer afin de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pouvoir pointer le télescope au bon endroit.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baseline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Pas toujours avec succès, cependant.</a:t>
                      </a: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766262" y="2809021"/>
            <a:ext cx="3860801" cy="895350"/>
          </a:xfrm>
          <a:prstGeom prst="rect">
            <a:avLst/>
          </a:prstGeom>
        </p:spPr>
      </p:pic>
      <p:pic>
        <p:nvPicPr>
          <p:cNvPr id="8" name="Picture 7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5294020" y="2803825"/>
            <a:ext cx="3860801" cy="895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12581" y="3570868"/>
            <a:ext cx="1286268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Nombre de taches solaires</a:t>
            </a:r>
            <a:endParaRPr lang="fr-FR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7371" y="3576064"/>
            <a:ext cx="1083720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Anzahl Sonnenflecken</a:t>
            </a:r>
            <a:endParaRPr lang="en-GB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44500" indent="0"/>
                      <a:r>
                        <a:rPr lang="de-DE" sz="2000" u="none" kern="120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Sonnensturm, 4. Aug. 2011 </a:t>
                      </a: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TRACE hat keine Daten zum 4. August 2011.</a:t>
                      </a: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spc="-4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Das Weltraum-Teleskop war nicht mehr in Betrieb.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Es funktionierte von 1998 – 2010,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viel länger als ursprünglich vorgesehen.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Inzwischen hat SDO die Aufgaben von TRACE übernommen und liefert Daten in viel </a:t>
                      </a:r>
                    </a:p>
                    <a:p>
                      <a:pPr marL="444500" indent="0"/>
                      <a:r>
                        <a:rPr lang="de-DE" sz="1400" b="0" i="0" u="none" kern="120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grösseren</a:t>
                      </a:r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Mengen und besserer Qualität.</a:t>
                      </a:r>
                      <a:endParaRPr lang="de-DE" sz="1400" b="0" i="0" u="none" kern="1200" dirty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Tempête solaire, 4 août 2011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TRACE n’avait pas de données, le 4 août 2011.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 était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hors service.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 a fonctionné de 1998 à 2010.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Ce qui est beaucoup plus que prévu initialement.</a:t>
                      </a: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SDO a remplacé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TRACE,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et fournit des données en plus grand quantité,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 meilleure qualité.</a:t>
                      </a: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Voyagers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kern="1200" spc="-5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 beiden Raumsonden Voyager 1 und Voyager 2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sind keine Sonnen-Teleskope.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Sie sind seit 1977 unterwegs durch das Sonnensystem und darüber hinaus.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Nach den Raumsonden Pioneers sind sie die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am weitest gereisten </a:t>
                      </a:r>
                      <a:r>
                        <a:rPr lang="de-DE" sz="1400" b="0" i="0" kern="120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menschgemachten</a:t>
                      </a:r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Dinge.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Unterwegs sendeten sie spektakuläre Bilder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der Planeten Jupiter, Saturn, Neptun, Uranus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und deren Monde.</a:t>
                      </a:r>
                      <a:endParaRPr lang="de-DE" sz="1400" b="0" i="0" kern="1200" dirty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err="1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Voyagers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Les deux sondes spatiales Voyager 1 et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Voyager 2 ne sont pas des télescopes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solaires.</a:t>
                      </a: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Elles ont voyagé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au travers du système solaire,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et au-delà, depuis 1977.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Hormis les sondes spatiales Pioneer,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aucun objet de la main de l’homme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n’a jamais voyagé aussi loin que les Voyageurs.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baseline="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Durant leur trajet, elles ont envoyé des images spectaculaires des planètes Jupiter, Saturne, Neptune, Uranus, et de leurs satellites.</a:t>
                      </a: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en-GB" sz="2000" b="1" noProof="0" dirty="0" smtClean="0">
                        <a:solidFill>
                          <a:schemeClr val="bg1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44500" indent="0"/>
                      <a:r>
                        <a:rPr lang="de-DE" sz="2000" u="none" kern="120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Ein Bild pro Jahr, 2001 – 2011</a:t>
                      </a:r>
                    </a:p>
                    <a:p>
                      <a:pPr marL="444500" indent="0"/>
                      <a:endParaRPr lang="de-DE" sz="2000" b="0" i="0" u="none" kern="120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 Sonne verändert ihre Aktivität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über einen elfjährigen Zyklus.</a:t>
                      </a: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Die Voyagers sind daran, aus unserem Sonnensystem hinaus zu fliegen.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Schöne Planetenbilder machen sie keine mehr.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Sie sind zu weit weg, die Instrumente zu alt,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und es gibt nichts zu fotografieren. </a:t>
                      </a:r>
                    </a:p>
                    <a:p>
                      <a:pPr marL="444500" indent="0"/>
                      <a:endParaRPr lang="de-DE" sz="1100" b="0" i="0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Aber sie zählen immer noch Sonnenteilchen!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Wie weit reicht der Sonnenwind? </a:t>
                      </a:r>
                    </a:p>
                    <a:p>
                      <a:pPr marL="444500" indent="0"/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Wo beginnt der interstellare Raum?</a:t>
                      </a:r>
                      <a:endParaRPr lang="de-DE" sz="1400" b="0" i="0" kern="1200" dirty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Le cycle</a:t>
                      </a:r>
                      <a:r>
                        <a:rPr lang="fr-FR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solaire de onze ans –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une image par an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L’activité du soleil varie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suivant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un cycle de onze ans</a:t>
                      </a: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Les </a:t>
                      </a:r>
                      <a:r>
                        <a:rPr lang="fr-FR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Voyagers</a:t>
                      </a: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se préparent à quitter le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système solaire. Trop éloignés, avec des instruments trop vieux, et rien à photographier, ils n’envoient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plus de belles images</a:t>
                      </a: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  <a:r>
                        <a:rPr lang="fr-FR" sz="1400" b="0" i="0" noProof="0" dirty="0" smtClean="0">
                          <a:latin typeface="Helvetica Neue Light"/>
                          <a:cs typeface="Helvetica Neue Light"/>
                        </a:rPr>
                        <a:t>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Cependant, ils comptent toujours les particules venant du soleil. Jusqu’où s’étend le vent solaire?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Où commence l’espace interstellaire?</a:t>
                      </a: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766262" y="2595877"/>
            <a:ext cx="3860801" cy="895350"/>
          </a:xfrm>
          <a:prstGeom prst="rect">
            <a:avLst/>
          </a:prstGeom>
        </p:spPr>
      </p:pic>
      <p:pic>
        <p:nvPicPr>
          <p:cNvPr id="8" name="Picture 7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5294020" y="2594366"/>
            <a:ext cx="3860801" cy="895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12581" y="3366605"/>
            <a:ext cx="1286268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Nombre de taches solaires</a:t>
            </a:r>
            <a:endParaRPr lang="fr-FR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7371" y="3362920"/>
            <a:ext cx="1083720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Anzahl Sonnenflecken</a:t>
            </a:r>
            <a:endParaRPr lang="en-GB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44500" indent="0"/>
                      <a:r>
                        <a:rPr lang="de-DE" sz="2000" b="0" i="0" u="none" kern="120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Sonnensturm, 4. Aug. 2011 </a:t>
                      </a: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Bei den Voyagers am Rand des Sonnensystems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hat man den Sonnenausbruch </a:t>
                      </a:r>
                    </a:p>
                    <a:p>
                      <a:pPr marL="444500" indent="0"/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vom 4. August 2011 nicht bemerkt. </a:t>
                      </a: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Anhand der Messungen kann man jedenfalls</a:t>
                      </a: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r>
                        <a:rPr lang="de-DE" sz="1400" b="0" i="0" u="none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nicht erkennen, ob sich Teilchen des Sonnensturmes bis zum Rand</a:t>
                      </a:r>
                      <a:r>
                        <a:rPr lang="de-DE" sz="1400" b="0" i="0" u="none" kern="1200" baseline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</a:p>
                    <a:p>
                      <a:pPr marL="444500" indent="0">
                        <a:spcAft>
                          <a:spcPts val="0"/>
                        </a:spcAft>
                      </a:pPr>
                      <a:r>
                        <a:rPr lang="de-DE" sz="1400" b="0" i="0" u="none" kern="1200" baseline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des Sonnensystems bewegt haben.</a:t>
                      </a:r>
                      <a:endParaRPr lang="de-DE" sz="1400" b="0" i="0" u="none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Tempête solaire, 4 août 2011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Aucun signe de l’éruption du 4 août n’est visible près des </a:t>
                      </a:r>
                      <a:r>
                        <a:rPr lang="fr-FR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Voyagers</a:t>
                      </a: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Du moins les mesures ne permettent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pas de dire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si les particules de cette tempête solaire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ont atteint les limites du système solaire.</a:t>
                      </a: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17584</TotalTime>
  <Words>3168</Words>
  <Application>Microsoft Macintosh PowerPoint</Application>
  <PresentationFormat>A4 Paper (210x297 mm)</PresentationFormat>
  <Paragraphs>871</Paragraphs>
  <Slides>30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University of Applied Sciences Northwestern Switzerl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Hanna Sathiapal</dc:creator>
  <cp:lastModifiedBy>Hanna Sathiapal</cp:lastModifiedBy>
  <cp:revision>18</cp:revision>
  <cp:lastPrinted>2013-04-22T15:31:03Z</cp:lastPrinted>
  <dcterms:created xsi:type="dcterms:W3CDTF">2014-03-04T16:17:28Z</dcterms:created>
  <dcterms:modified xsi:type="dcterms:W3CDTF">2014-03-04T18:29:13Z</dcterms:modified>
</cp:coreProperties>
</file>